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5" r:id="rId2"/>
    <p:sldId id="287" r:id="rId3"/>
    <p:sldId id="288" r:id="rId4"/>
    <p:sldId id="289" r:id="rId5"/>
    <p:sldId id="304" r:id="rId6"/>
    <p:sldId id="290" r:id="rId7"/>
    <p:sldId id="291" r:id="rId8"/>
    <p:sldId id="292" r:id="rId9"/>
    <p:sldId id="293" r:id="rId10"/>
    <p:sldId id="294" r:id="rId11"/>
    <p:sldId id="295" r:id="rId12"/>
    <p:sldId id="296" r:id="rId13"/>
    <p:sldId id="297" r:id="rId14"/>
    <p:sldId id="307" r:id="rId15"/>
    <p:sldId id="308" r:id="rId16"/>
    <p:sldId id="309" r:id="rId17"/>
    <p:sldId id="310" r:id="rId18"/>
    <p:sldId id="312" r:id="rId19"/>
    <p:sldId id="311" r:id="rId20"/>
    <p:sldId id="299" r:id="rId21"/>
    <p:sldId id="286" r:id="rId22"/>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C5B"/>
    <a:srgbClr val="495E78"/>
    <a:srgbClr val="B39019"/>
    <a:srgbClr val="AD8100"/>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53" autoAdjust="0"/>
    <p:restoredTop sz="94660"/>
  </p:normalViewPr>
  <p:slideViewPr>
    <p:cSldViewPr snapToGrid="0">
      <p:cViewPr>
        <p:scale>
          <a:sx n="100" d="100"/>
          <a:sy n="100" d="100"/>
        </p:scale>
        <p:origin x="872"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ar-SA" sz="1800" b="1" i="0" baseline="0">
                <a:effectLst/>
              </a:rPr>
              <a:t>عدد الشركات التي تم إدراجها في بورصة الكويت للأوراق المالية والتي تم انسحابها اختيارياً للسنوات</a:t>
            </a:r>
            <a:endParaRPr lang="en-US">
              <a:effectLst/>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الشركات المدرجة</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Sheet1!$B$2:$B$13</c:f>
              <c:numCache>
                <c:formatCode>General</c:formatCode>
                <c:ptCount val="12"/>
                <c:pt idx="0">
                  <c:v>0</c:v>
                </c:pt>
                <c:pt idx="1">
                  <c:v>0</c:v>
                </c:pt>
                <c:pt idx="2">
                  <c:v>1</c:v>
                </c:pt>
                <c:pt idx="3">
                  <c:v>1</c:v>
                </c:pt>
                <c:pt idx="4">
                  <c:v>1</c:v>
                </c:pt>
                <c:pt idx="5">
                  <c:v>0</c:v>
                </c:pt>
                <c:pt idx="6">
                  <c:v>0</c:v>
                </c:pt>
                <c:pt idx="7">
                  <c:v>1</c:v>
                </c:pt>
                <c:pt idx="8">
                  <c:v>1</c:v>
                </c:pt>
                <c:pt idx="9">
                  <c:v>4</c:v>
                </c:pt>
                <c:pt idx="10">
                  <c:v>3</c:v>
                </c:pt>
                <c:pt idx="11">
                  <c:v>1</c:v>
                </c:pt>
              </c:numCache>
            </c:numRef>
          </c:val>
          <c:extLst>
            <c:ext xmlns:c16="http://schemas.microsoft.com/office/drawing/2014/chart" uri="{C3380CC4-5D6E-409C-BE32-E72D297353CC}">
              <c16:uniqueId val="{00000000-5BEC-4D78-BC95-ECE74A314CF3}"/>
            </c:ext>
          </c:extLst>
        </c:ser>
        <c:ser>
          <c:idx val="1"/>
          <c:order val="1"/>
          <c:tx>
            <c:strRef>
              <c:f>Sheet1!$C$1</c:f>
              <c:strCache>
                <c:ptCount val="1"/>
                <c:pt idx="0">
                  <c:v>الشركات المنسحبة</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Sheet1!$C$2:$C$13</c:f>
              <c:numCache>
                <c:formatCode>General</c:formatCode>
                <c:ptCount val="12"/>
                <c:pt idx="0">
                  <c:v>1</c:v>
                </c:pt>
                <c:pt idx="1">
                  <c:v>1</c:v>
                </c:pt>
                <c:pt idx="2">
                  <c:v>2</c:v>
                </c:pt>
                <c:pt idx="3">
                  <c:v>2</c:v>
                </c:pt>
                <c:pt idx="4">
                  <c:v>4</c:v>
                </c:pt>
                <c:pt idx="5">
                  <c:v>8</c:v>
                </c:pt>
                <c:pt idx="6">
                  <c:v>21</c:v>
                </c:pt>
                <c:pt idx="7">
                  <c:v>2</c:v>
                </c:pt>
                <c:pt idx="8">
                  <c:v>2</c:v>
                </c:pt>
                <c:pt idx="9">
                  <c:v>3</c:v>
                </c:pt>
                <c:pt idx="10">
                  <c:v>3</c:v>
                </c:pt>
                <c:pt idx="11">
                  <c:v>2</c:v>
                </c:pt>
              </c:numCache>
            </c:numRef>
          </c:val>
          <c:extLst>
            <c:ext xmlns:c16="http://schemas.microsoft.com/office/drawing/2014/chart" uri="{C3380CC4-5D6E-409C-BE32-E72D297353CC}">
              <c16:uniqueId val="{00000001-5BEC-4D78-BC95-ECE74A314CF3}"/>
            </c:ext>
          </c:extLst>
        </c:ser>
        <c:dLbls>
          <c:dLblPos val="inEnd"/>
          <c:showLegendKey val="0"/>
          <c:showVal val="1"/>
          <c:showCatName val="0"/>
          <c:showSerName val="0"/>
          <c:showPercent val="0"/>
          <c:showBubbleSize val="0"/>
        </c:dLbls>
        <c:gapWidth val="65"/>
        <c:axId val="1048877423"/>
        <c:axId val="1041607295"/>
      </c:barChart>
      <c:catAx>
        <c:axId val="104887742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041607295"/>
        <c:crosses val="autoZero"/>
        <c:auto val="1"/>
        <c:lblAlgn val="ctr"/>
        <c:lblOffset val="100"/>
        <c:noMultiLvlLbl val="0"/>
      </c:catAx>
      <c:valAx>
        <c:axId val="104160729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04887742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52E60F-506F-410C-BA7A-DDD912CD5F15}" type="doc">
      <dgm:prSet loTypeId="urn:microsoft.com/office/officeart/2005/8/layout/vList2" loCatId="list" qsTypeId="urn:microsoft.com/office/officeart/2005/8/quickstyle/simple5" qsCatId="simple" csTypeId="urn:microsoft.com/office/officeart/2005/8/colors/accent1_5" csCatId="accent1" phldr="1"/>
      <dgm:spPr/>
      <dgm:t>
        <a:bodyPr/>
        <a:lstStyle/>
        <a:p>
          <a:endParaRPr lang="en-US"/>
        </a:p>
      </dgm:t>
    </dgm:pt>
    <dgm:pt modelId="{D7520C91-4EBC-4A68-84F3-6B1A6D22EB9A}">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buClrTx/>
            <a:buSzTx/>
            <a:buFontTx/>
            <a:buNone/>
          </a:pPr>
          <a:r>
            <a:rPr kumimoji="0" lang="ar-KW" sz="1200" b="0" i="0" u="none" strike="noStrike"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مشروع تطوير آلية المشاركة في الجمعيات العامة للشركات المدرجة في بورصة الكويت للأوراق المالية. </a:t>
          </a:r>
          <a:endParaRPr lang="en-US" sz="1200" dirty="0">
            <a:effectLst>
              <a:outerShdw blurRad="60007" dist="310007" dir="7680000" sy="30000" kx="1300200" algn="ctr" rotWithShape="0">
                <a:prstClr val="black">
                  <a:alpha val="32000"/>
                </a:prstClr>
              </a:outerShdw>
            </a:effectLst>
          </a:endParaRPr>
        </a:p>
      </dgm:t>
    </dgm:pt>
    <dgm:pt modelId="{32E349AB-1583-47E8-AC86-6296C41E7761}" type="parTrans" cxnId="{6D7FF4B7-4EDF-4617-889D-E0F9D5A7EF38}">
      <dgm:prSet/>
      <dgm:spPr/>
      <dgm:t>
        <a:bodyPr/>
        <a:lstStyle/>
        <a:p>
          <a:endParaRPr lang="en-US"/>
        </a:p>
      </dgm:t>
    </dgm:pt>
    <dgm:pt modelId="{DDE8CECF-F6A5-408D-96DF-AB9F23DAB0EE}" type="sibTrans" cxnId="{6D7FF4B7-4EDF-4617-889D-E0F9D5A7EF38}">
      <dgm:prSet/>
      <dgm:spPr/>
      <dgm:t>
        <a:bodyPr/>
        <a:lstStyle/>
        <a:p>
          <a:endParaRPr lang="en-US"/>
        </a:p>
      </dgm:t>
    </dgm:pt>
    <dgm:pt modelId="{3B38FAE3-265B-4E45-8B2E-D5748F1D9D9E}">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buClrTx/>
            <a:buSzTx/>
            <a:buFontTx/>
            <a:buNone/>
          </a:pPr>
          <a:r>
            <a:rPr kumimoji="0" lang="ar-KW" sz="1200" b="0" i="0" u="none" strike="noStrike"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الرقابة على الشركات المدرجة بما يضمن تحقيق الحماية لصغار المستثمرين وعموم المتداولين.</a:t>
          </a:r>
          <a:endParaRPr lang="en-US" sz="1200" dirty="0">
            <a:effectLst>
              <a:outerShdw blurRad="60007" dist="310007" dir="7680000" sy="30000" kx="1300200" algn="ctr" rotWithShape="0">
                <a:prstClr val="black">
                  <a:alpha val="32000"/>
                </a:prstClr>
              </a:outerShdw>
            </a:effectLst>
          </a:endParaRPr>
        </a:p>
      </dgm:t>
    </dgm:pt>
    <dgm:pt modelId="{CEEF38E1-3712-49A9-B45E-7C081CB61FC4}" type="parTrans" cxnId="{7B3941EE-D3C4-42CD-BB7D-19EC38564C92}">
      <dgm:prSet/>
      <dgm:spPr/>
      <dgm:t>
        <a:bodyPr/>
        <a:lstStyle/>
        <a:p>
          <a:endParaRPr lang="en-US"/>
        </a:p>
      </dgm:t>
    </dgm:pt>
    <dgm:pt modelId="{A3F6D8E4-3724-48FF-910A-E3917E2AA85D}" type="sibTrans" cxnId="{7B3941EE-D3C4-42CD-BB7D-19EC38564C92}">
      <dgm:prSet/>
      <dgm:spPr/>
      <dgm:t>
        <a:bodyPr/>
        <a:lstStyle/>
        <a:p>
          <a:endParaRPr lang="en-US"/>
        </a:p>
      </dgm:t>
    </dgm:pt>
    <dgm:pt modelId="{87DF261B-28B9-4E18-8CC3-B24CE24B2181}">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buClrTx/>
            <a:buSzTx/>
            <a:buFontTx/>
            <a:buNone/>
          </a:pPr>
          <a:r>
            <a:rPr kumimoji="0" lang="ar-KW" sz="1200" b="0" i="0" u="none" strike="noStrike"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عمل دراسات تستهدف طرح أدوات أو منتجات استثمارية جديدة قابلة للإدراج ودراسة مدى حاجة السوق لها ودراسة تأثيرها مع الأطراف المعنية داخل الهيئة وخارجها وذلك حسب نوع المنتج وتقديم التوصية. </a:t>
          </a:r>
          <a:endParaRPr lang="en-US" sz="1200" dirty="0">
            <a:effectLst>
              <a:outerShdw blurRad="60007" dist="310007" dir="7680000" sy="30000" kx="1300200" algn="ctr" rotWithShape="0">
                <a:prstClr val="black">
                  <a:alpha val="32000"/>
                </a:prstClr>
              </a:outerShdw>
            </a:effectLst>
          </a:endParaRPr>
        </a:p>
      </dgm:t>
    </dgm:pt>
    <dgm:pt modelId="{88EAB75B-4396-4FB8-8DE1-DE8F75A7A241}" type="parTrans" cxnId="{5CEFBE30-EFE7-419A-AB03-2B424B68AFAF}">
      <dgm:prSet/>
      <dgm:spPr/>
      <dgm:t>
        <a:bodyPr/>
        <a:lstStyle/>
        <a:p>
          <a:endParaRPr lang="en-US"/>
        </a:p>
      </dgm:t>
    </dgm:pt>
    <dgm:pt modelId="{DF1CEC49-A513-4D51-AE3B-4AB2F6FA0B13}" type="sibTrans" cxnId="{5CEFBE30-EFE7-419A-AB03-2B424B68AFAF}">
      <dgm:prSet/>
      <dgm:spPr/>
      <dgm:t>
        <a:bodyPr/>
        <a:lstStyle/>
        <a:p>
          <a:endParaRPr lang="en-US"/>
        </a:p>
      </dgm:t>
    </dgm:pt>
    <dgm:pt modelId="{663FF941-130F-495F-9B9B-8A2DFF8D59D0}">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buClrTx/>
            <a:buSzTx/>
            <a:buFontTx/>
            <a:buNone/>
          </a:pPr>
          <a:r>
            <a:rPr kumimoji="0" lang="ar-KW" sz="1200" b="0" i="0" u="none" strike="noStrike"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العمل على التعاون مع الجهات المختصة لخصخصة المؤسسات وهيئات القطاع العام تحفيزها لطرح أسهمها في البورصة بهدف تعزيز الادراج والسيولة في السوق الكويتي.</a:t>
          </a:r>
          <a:endParaRPr lang="en-US" sz="1200" dirty="0">
            <a:effectLst>
              <a:outerShdw blurRad="60007" dist="310007" dir="7680000" sy="30000" kx="1300200" algn="ctr" rotWithShape="0">
                <a:prstClr val="black">
                  <a:alpha val="32000"/>
                </a:prstClr>
              </a:outerShdw>
            </a:effectLst>
          </a:endParaRPr>
        </a:p>
      </dgm:t>
    </dgm:pt>
    <dgm:pt modelId="{8BC52D0E-2855-432B-B351-28CC0522DC2A}" type="parTrans" cxnId="{07DC8897-6258-4ED7-9C56-5B55184AB5D8}">
      <dgm:prSet/>
      <dgm:spPr/>
      <dgm:t>
        <a:bodyPr/>
        <a:lstStyle/>
        <a:p>
          <a:endParaRPr lang="en-US"/>
        </a:p>
      </dgm:t>
    </dgm:pt>
    <dgm:pt modelId="{57974715-210A-4C3D-AE04-DA317D709536}" type="sibTrans" cxnId="{07DC8897-6258-4ED7-9C56-5B55184AB5D8}">
      <dgm:prSet/>
      <dgm:spPr/>
      <dgm:t>
        <a:bodyPr/>
        <a:lstStyle/>
        <a:p>
          <a:endParaRPr lang="en-US"/>
        </a:p>
      </dgm:t>
    </dgm:pt>
    <dgm:pt modelId="{5244282B-CED5-472A-BB95-46A938171A73}">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kumimoji="0" lang="ar-SA"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العمل على </a:t>
          </a:r>
          <a:r>
            <a:rPr kumimoji="0" lang="ar-KW"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دراسة لأوضاع الشركات الصغيرة والمتوسطة الحجم، بهدف خلق بيئة استثمارية جاذبة لإدراجها في بورصة الأوراق المالية.</a:t>
          </a:r>
          <a:endParaRPr kumimoji="0" lang="en-US"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endParaRPr>
        </a:p>
      </dgm:t>
    </dgm:pt>
    <dgm:pt modelId="{9CFECC41-79AD-4D9E-8CF1-7E7D1D335D5C}" type="parTrans" cxnId="{B6BD36BA-0708-4090-853A-F54198D52853}">
      <dgm:prSet/>
      <dgm:spPr/>
      <dgm:t>
        <a:bodyPr/>
        <a:lstStyle/>
        <a:p>
          <a:endParaRPr lang="en-US"/>
        </a:p>
      </dgm:t>
    </dgm:pt>
    <dgm:pt modelId="{51FEFD1E-2E7F-45DB-8BC8-9E951E4F3E1B}" type="sibTrans" cxnId="{B6BD36BA-0708-4090-853A-F54198D52853}">
      <dgm:prSet/>
      <dgm:spPr/>
      <dgm:t>
        <a:bodyPr/>
        <a:lstStyle/>
        <a:p>
          <a:endParaRPr lang="en-US"/>
        </a:p>
      </dgm:t>
    </dgm:pt>
    <dgm:pt modelId="{3AD1B5F2-A492-4B36-95E1-346ED558E0D0}" type="pres">
      <dgm:prSet presAssocID="{7052E60F-506F-410C-BA7A-DDD912CD5F15}" presName="linear" presStyleCnt="0">
        <dgm:presLayoutVars>
          <dgm:animLvl val="lvl"/>
          <dgm:resizeHandles val="exact"/>
        </dgm:presLayoutVars>
      </dgm:prSet>
      <dgm:spPr/>
    </dgm:pt>
    <dgm:pt modelId="{5FE09ADC-FE41-407E-AC53-85B249DB8EB4}" type="pres">
      <dgm:prSet presAssocID="{D7520C91-4EBC-4A68-84F3-6B1A6D22EB9A}" presName="parentText" presStyleLbl="node1" presStyleIdx="0" presStyleCnt="5" custScaleY="86494">
        <dgm:presLayoutVars>
          <dgm:chMax val="0"/>
          <dgm:bulletEnabled val="1"/>
        </dgm:presLayoutVars>
      </dgm:prSet>
      <dgm:spPr/>
    </dgm:pt>
    <dgm:pt modelId="{0E87E069-5B49-4CA0-AC53-E36D128C8027}" type="pres">
      <dgm:prSet presAssocID="{DDE8CECF-F6A5-408D-96DF-AB9F23DAB0EE}" presName="spacer" presStyleCnt="0"/>
      <dgm:spPr/>
    </dgm:pt>
    <dgm:pt modelId="{0F5A8193-C822-4FDD-BCB4-E57264B824CA}" type="pres">
      <dgm:prSet presAssocID="{3B38FAE3-265B-4E45-8B2E-D5748F1D9D9E}" presName="parentText" presStyleLbl="node1" presStyleIdx="1" presStyleCnt="5">
        <dgm:presLayoutVars>
          <dgm:chMax val="0"/>
          <dgm:bulletEnabled val="1"/>
        </dgm:presLayoutVars>
      </dgm:prSet>
      <dgm:spPr/>
    </dgm:pt>
    <dgm:pt modelId="{57168BD8-40BB-43A9-A9AB-E0D32C8A5A2A}" type="pres">
      <dgm:prSet presAssocID="{A3F6D8E4-3724-48FF-910A-E3917E2AA85D}" presName="spacer" presStyleCnt="0"/>
      <dgm:spPr/>
    </dgm:pt>
    <dgm:pt modelId="{CF12AED6-8F1D-4CE9-98A1-76AE6A415EAA}" type="pres">
      <dgm:prSet presAssocID="{87DF261B-28B9-4E18-8CC3-B24CE24B2181}" presName="parentText" presStyleLbl="node1" presStyleIdx="2" presStyleCnt="5" custLinFactNeighborY="50003">
        <dgm:presLayoutVars>
          <dgm:chMax val="0"/>
          <dgm:bulletEnabled val="1"/>
        </dgm:presLayoutVars>
      </dgm:prSet>
      <dgm:spPr/>
    </dgm:pt>
    <dgm:pt modelId="{05C994C6-CD34-4E1B-9459-B67E7AA04244}" type="pres">
      <dgm:prSet presAssocID="{DF1CEC49-A513-4D51-AE3B-4AB2F6FA0B13}" presName="spacer" presStyleCnt="0"/>
      <dgm:spPr/>
    </dgm:pt>
    <dgm:pt modelId="{47A519C8-136F-4D14-A7AB-AD94967242A0}" type="pres">
      <dgm:prSet presAssocID="{663FF941-130F-495F-9B9B-8A2DFF8D59D0}" presName="parentText" presStyleLbl="node1" presStyleIdx="3" presStyleCnt="5" custLinFactNeighborY="56681">
        <dgm:presLayoutVars>
          <dgm:chMax val="0"/>
          <dgm:bulletEnabled val="1"/>
        </dgm:presLayoutVars>
      </dgm:prSet>
      <dgm:spPr/>
    </dgm:pt>
    <dgm:pt modelId="{C1FF0166-A988-46EC-80DD-A4B112F26626}" type="pres">
      <dgm:prSet presAssocID="{57974715-210A-4C3D-AE04-DA317D709536}" presName="spacer" presStyleCnt="0"/>
      <dgm:spPr/>
    </dgm:pt>
    <dgm:pt modelId="{BCD9DDE3-7E20-4C2C-A054-281B9A167B86}" type="pres">
      <dgm:prSet presAssocID="{5244282B-CED5-472A-BB95-46A938171A73}" presName="parentText" presStyleLbl="node1" presStyleIdx="4" presStyleCnt="5" custLinFactNeighborY="59586">
        <dgm:presLayoutVars>
          <dgm:chMax val="0"/>
          <dgm:bulletEnabled val="1"/>
        </dgm:presLayoutVars>
      </dgm:prSet>
      <dgm:spPr/>
    </dgm:pt>
  </dgm:ptLst>
  <dgm:cxnLst>
    <dgm:cxn modelId="{24B3E512-736A-4742-90BA-ABA17C9ED17F}" type="presOf" srcId="{5244282B-CED5-472A-BB95-46A938171A73}" destId="{BCD9DDE3-7E20-4C2C-A054-281B9A167B86}" srcOrd="0" destOrd="0" presId="urn:microsoft.com/office/officeart/2005/8/layout/vList2"/>
    <dgm:cxn modelId="{8641F22B-877E-4A09-B77A-EF75EA86051B}" type="presOf" srcId="{D7520C91-4EBC-4A68-84F3-6B1A6D22EB9A}" destId="{5FE09ADC-FE41-407E-AC53-85B249DB8EB4}" srcOrd="0" destOrd="0" presId="urn:microsoft.com/office/officeart/2005/8/layout/vList2"/>
    <dgm:cxn modelId="{5CEFBE30-EFE7-419A-AB03-2B424B68AFAF}" srcId="{7052E60F-506F-410C-BA7A-DDD912CD5F15}" destId="{87DF261B-28B9-4E18-8CC3-B24CE24B2181}" srcOrd="2" destOrd="0" parTransId="{88EAB75B-4396-4FB8-8DE1-DE8F75A7A241}" sibTransId="{DF1CEC49-A513-4D51-AE3B-4AB2F6FA0B13}"/>
    <dgm:cxn modelId="{002F0737-5AF3-4C9F-9443-03312AE80954}" type="presOf" srcId="{7052E60F-506F-410C-BA7A-DDD912CD5F15}" destId="{3AD1B5F2-A492-4B36-95E1-346ED558E0D0}" srcOrd="0" destOrd="0" presId="urn:microsoft.com/office/officeart/2005/8/layout/vList2"/>
    <dgm:cxn modelId="{A9ACD161-A855-4994-80CD-BBEC88C1B840}" type="presOf" srcId="{3B38FAE3-265B-4E45-8B2E-D5748F1D9D9E}" destId="{0F5A8193-C822-4FDD-BCB4-E57264B824CA}" srcOrd="0" destOrd="0" presId="urn:microsoft.com/office/officeart/2005/8/layout/vList2"/>
    <dgm:cxn modelId="{07DC8897-6258-4ED7-9C56-5B55184AB5D8}" srcId="{7052E60F-506F-410C-BA7A-DDD912CD5F15}" destId="{663FF941-130F-495F-9B9B-8A2DFF8D59D0}" srcOrd="3" destOrd="0" parTransId="{8BC52D0E-2855-432B-B351-28CC0522DC2A}" sibTransId="{57974715-210A-4C3D-AE04-DA317D709536}"/>
    <dgm:cxn modelId="{4A699A98-F0FC-4E80-8FFA-B1C09AF5B5B9}" type="presOf" srcId="{663FF941-130F-495F-9B9B-8A2DFF8D59D0}" destId="{47A519C8-136F-4D14-A7AB-AD94967242A0}" srcOrd="0" destOrd="0" presId="urn:microsoft.com/office/officeart/2005/8/layout/vList2"/>
    <dgm:cxn modelId="{6D7FF4B7-4EDF-4617-889D-E0F9D5A7EF38}" srcId="{7052E60F-506F-410C-BA7A-DDD912CD5F15}" destId="{D7520C91-4EBC-4A68-84F3-6B1A6D22EB9A}" srcOrd="0" destOrd="0" parTransId="{32E349AB-1583-47E8-AC86-6296C41E7761}" sibTransId="{DDE8CECF-F6A5-408D-96DF-AB9F23DAB0EE}"/>
    <dgm:cxn modelId="{B6BD36BA-0708-4090-853A-F54198D52853}" srcId="{7052E60F-506F-410C-BA7A-DDD912CD5F15}" destId="{5244282B-CED5-472A-BB95-46A938171A73}" srcOrd="4" destOrd="0" parTransId="{9CFECC41-79AD-4D9E-8CF1-7E7D1D335D5C}" sibTransId="{51FEFD1E-2E7F-45DB-8BC8-9E951E4F3E1B}"/>
    <dgm:cxn modelId="{787CFAE9-84ED-47A6-9FB9-9FDE2FFCE67B}" type="presOf" srcId="{87DF261B-28B9-4E18-8CC3-B24CE24B2181}" destId="{CF12AED6-8F1D-4CE9-98A1-76AE6A415EAA}" srcOrd="0" destOrd="0" presId="urn:microsoft.com/office/officeart/2005/8/layout/vList2"/>
    <dgm:cxn modelId="{7B3941EE-D3C4-42CD-BB7D-19EC38564C92}" srcId="{7052E60F-506F-410C-BA7A-DDD912CD5F15}" destId="{3B38FAE3-265B-4E45-8B2E-D5748F1D9D9E}" srcOrd="1" destOrd="0" parTransId="{CEEF38E1-3712-49A9-B45E-7C081CB61FC4}" sibTransId="{A3F6D8E4-3724-48FF-910A-E3917E2AA85D}"/>
    <dgm:cxn modelId="{2D9F8459-838B-4535-8CBF-36B859CF0F68}" type="presParOf" srcId="{3AD1B5F2-A492-4B36-95E1-346ED558E0D0}" destId="{5FE09ADC-FE41-407E-AC53-85B249DB8EB4}" srcOrd="0" destOrd="0" presId="urn:microsoft.com/office/officeart/2005/8/layout/vList2"/>
    <dgm:cxn modelId="{4A6C965B-28C0-4E5E-B699-1A48BF7E4354}" type="presParOf" srcId="{3AD1B5F2-A492-4B36-95E1-346ED558E0D0}" destId="{0E87E069-5B49-4CA0-AC53-E36D128C8027}" srcOrd="1" destOrd="0" presId="urn:microsoft.com/office/officeart/2005/8/layout/vList2"/>
    <dgm:cxn modelId="{D7374273-5D05-472A-B1E3-9BC41F7D93DE}" type="presParOf" srcId="{3AD1B5F2-A492-4B36-95E1-346ED558E0D0}" destId="{0F5A8193-C822-4FDD-BCB4-E57264B824CA}" srcOrd="2" destOrd="0" presId="urn:microsoft.com/office/officeart/2005/8/layout/vList2"/>
    <dgm:cxn modelId="{EFB21592-4971-4FC6-8EB8-FE2B09367312}" type="presParOf" srcId="{3AD1B5F2-A492-4B36-95E1-346ED558E0D0}" destId="{57168BD8-40BB-43A9-A9AB-E0D32C8A5A2A}" srcOrd="3" destOrd="0" presId="urn:microsoft.com/office/officeart/2005/8/layout/vList2"/>
    <dgm:cxn modelId="{BCAD9497-2A7E-447D-AFF9-67D6FF4DF18D}" type="presParOf" srcId="{3AD1B5F2-A492-4B36-95E1-346ED558E0D0}" destId="{CF12AED6-8F1D-4CE9-98A1-76AE6A415EAA}" srcOrd="4" destOrd="0" presId="urn:microsoft.com/office/officeart/2005/8/layout/vList2"/>
    <dgm:cxn modelId="{67BFA310-17A7-45B9-8263-82DE3C12AA9E}" type="presParOf" srcId="{3AD1B5F2-A492-4B36-95E1-346ED558E0D0}" destId="{05C994C6-CD34-4E1B-9459-B67E7AA04244}" srcOrd="5" destOrd="0" presId="urn:microsoft.com/office/officeart/2005/8/layout/vList2"/>
    <dgm:cxn modelId="{9EC19169-65A7-4380-A612-9B2973093AB9}" type="presParOf" srcId="{3AD1B5F2-A492-4B36-95E1-346ED558E0D0}" destId="{47A519C8-136F-4D14-A7AB-AD94967242A0}" srcOrd="6" destOrd="0" presId="urn:microsoft.com/office/officeart/2005/8/layout/vList2"/>
    <dgm:cxn modelId="{94783981-E82D-4826-BB85-871FE28239C1}" type="presParOf" srcId="{3AD1B5F2-A492-4B36-95E1-346ED558E0D0}" destId="{C1FF0166-A988-46EC-80DD-A4B112F26626}" srcOrd="7" destOrd="0" presId="urn:microsoft.com/office/officeart/2005/8/layout/vList2"/>
    <dgm:cxn modelId="{DC5A1345-1810-4134-9430-60DD3F0566F3}" type="presParOf" srcId="{3AD1B5F2-A492-4B36-95E1-346ED558E0D0}" destId="{BCD9DDE3-7E20-4C2C-A054-281B9A167B86}"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09ADC-FE41-407E-AC53-85B249DB8EB4}">
      <dsp:nvSpPr>
        <dsp:cNvPr id="0" name=""/>
        <dsp:cNvSpPr/>
      </dsp:nvSpPr>
      <dsp:spPr>
        <a:xfrm>
          <a:off x="0" y="49706"/>
          <a:ext cx="9058233" cy="680050"/>
        </a:xfrm>
        <a:prstGeom prst="round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ClrTx/>
            <a:buSzTx/>
            <a:buFontTx/>
            <a:buNone/>
          </a:pPr>
          <a:r>
            <a:rPr kumimoji="0" lang="ar-KW" sz="1200" b="0" i="0" u="none" strike="noStrike" kern="1200"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مشروع تطوير آلية المشاركة في الجمعيات العامة للشركات المدرجة في بورصة الكويت للأوراق المالية. </a:t>
          </a:r>
          <a:endParaRPr lang="en-US" sz="1200" kern="1200" dirty="0">
            <a:effectLst>
              <a:outerShdw blurRad="60007" dist="310007" dir="7680000" sy="30000" kx="1300200" algn="ctr" rotWithShape="0">
                <a:prstClr val="black">
                  <a:alpha val="32000"/>
                </a:prstClr>
              </a:outerShdw>
            </a:effectLst>
          </a:endParaRPr>
        </a:p>
      </dsp:txBody>
      <dsp:txXfrm>
        <a:off x="33197" y="82903"/>
        <a:ext cx="8991839" cy="613656"/>
      </dsp:txXfrm>
    </dsp:sp>
    <dsp:sp modelId="{0F5A8193-C822-4FDD-BCB4-E57264B824CA}">
      <dsp:nvSpPr>
        <dsp:cNvPr id="0" name=""/>
        <dsp:cNvSpPr/>
      </dsp:nvSpPr>
      <dsp:spPr>
        <a:xfrm>
          <a:off x="0" y="850717"/>
          <a:ext cx="9058233" cy="786240"/>
        </a:xfrm>
        <a:prstGeom prst="roundRect">
          <a:avLst/>
        </a:prstGeom>
        <a:gradFill rotWithShape="0">
          <a:gsLst>
            <a:gs pos="0">
              <a:schemeClr val="accent1">
                <a:alpha val="90000"/>
                <a:hueOff val="0"/>
                <a:satOff val="0"/>
                <a:lumOff val="0"/>
                <a:alphaOff val="-10000"/>
                <a:satMod val="103000"/>
                <a:lumMod val="102000"/>
                <a:tint val="94000"/>
              </a:schemeClr>
            </a:gs>
            <a:gs pos="50000">
              <a:schemeClr val="accent1">
                <a:alpha val="90000"/>
                <a:hueOff val="0"/>
                <a:satOff val="0"/>
                <a:lumOff val="0"/>
                <a:alphaOff val="-10000"/>
                <a:satMod val="110000"/>
                <a:lumMod val="100000"/>
                <a:shade val="100000"/>
              </a:schemeClr>
            </a:gs>
            <a:gs pos="100000">
              <a:schemeClr val="accent1">
                <a:alpha val="90000"/>
                <a:hueOff val="0"/>
                <a:satOff val="0"/>
                <a:lumOff val="0"/>
                <a:alphaOff val="-10000"/>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ClrTx/>
            <a:buSzTx/>
            <a:buFontTx/>
            <a:buNone/>
          </a:pPr>
          <a:r>
            <a:rPr kumimoji="0" lang="ar-KW" sz="1200" b="0" i="0" u="none" strike="noStrike" kern="1200"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الرقابة على الشركات المدرجة بما يضمن تحقيق الحماية لصغار المستثمرين وعموم المتداولين.</a:t>
          </a:r>
          <a:endParaRPr lang="en-US" sz="1200" kern="1200" dirty="0">
            <a:effectLst>
              <a:outerShdw blurRad="60007" dist="310007" dir="7680000" sy="30000" kx="1300200" algn="ctr" rotWithShape="0">
                <a:prstClr val="black">
                  <a:alpha val="32000"/>
                </a:prstClr>
              </a:outerShdw>
            </a:effectLst>
          </a:endParaRPr>
        </a:p>
      </dsp:txBody>
      <dsp:txXfrm>
        <a:off x="38381" y="889098"/>
        <a:ext cx="8981471" cy="709478"/>
      </dsp:txXfrm>
    </dsp:sp>
    <dsp:sp modelId="{CF12AED6-8F1D-4CE9-98A1-76AE6A415EAA}">
      <dsp:nvSpPr>
        <dsp:cNvPr id="0" name=""/>
        <dsp:cNvSpPr/>
      </dsp:nvSpPr>
      <dsp:spPr>
        <a:xfrm>
          <a:off x="0" y="1818400"/>
          <a:ext cx="9058233" cy="786240"/>
        </a:xfrm>
        <a:prstGeom prst="roundRect">
          <a:avLst/>
        </a:prstGeom>
        <a:gradFill rotWithShape="0">
          <a:gsLst>
            <a:gs pos="0">
              <a:schemeClr val="accent1">
                <a:alpha val="90000"/>
                <a:hueOff val="0"/>
                <a:satOff val="0"/>
                <a:lumOff val="0"/>
                <a:alphaOff val="-20000"/>
                <a:satMod val="103000"/>
                <a:lumMod val="102000"/>
                <a:tint val="94000"/>
              </a:schemeClr>
            </a:gs>
            <a:gs pos="50000">
              <a:schemeClr val="accent1">
                <a:alpha val="90000"/>
                <a:hueOff val="0"/>
                <a:satOff val="0"/>
                <a:lumOff val="0"/>
                <a:alphaOff val="-20000"/>
                <a:satMod val="110000"/>
                <a:lumMod val="100000"/>
                <a:shade val="100000"/>
              </a:schemeClr>
            </a:gs>
            <a:gs pos="100000">
              <a:schemeClr val="accent1">
                <a:alpha val="90000"/>
                <a:hueOff val="0"/>
                <a:satOff val="0"/>
                <a:lumOff val="0"/>
                <a:alphaOff val="-20000"/>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ClrTx/>
            <a:buSzTx/>
            <a:buFontTx/>
            <a:buNone/>
          </a:pPr>
          <a:r>
            <a:rPr kumimoji="0" lang="ar-KW" sz="1200" b="0" i="0" u="none" strike="noStrike" kern="1200"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عمل دراسات تستهدف طرح أدوات أو منتجات استثمارية جديدة قابلة للإدراج ودراسة مدى حاجة السوق لها ودراسة تأثيرها مع الأطراف المعنية داخل الهيئة وخارجها وذلك حسب نوع المنتج وتقديم التوصية. </a:t>
          </a:r>
          <a:endParaRPr lang="en-US" sz="1200" kern="1200" dirty="0">
            <a:effectLst>
              <a:outerShdw blurRad="60007" dist="310007" dir="7680000" sy="30000" kx="1300200" algn="ctr" rotWithShape="0">
                <a:prstClr val="black">
                  <a:alpha val="32000"/>
                </a:prstClr>
              </a:outerShdw>
            </a:effectLst>
          </a:endParaRPr>
        </a:p>
      </dsp:txBody>
      <dsp:txXfrm>
        <a:off x="38381" y="1856781"/>
        <a:ext cx="8981471" cy="709478"/>
      </dsp:txXfrm>
    </dsp:sp>
    <dsp:sp modelId="{47A519C8-136F-4D14-A7AB-AD94967242A0}">
      <dsp:nvSpPr>
        <dsp:cNvPr id="0" name=""/>
        <dsp:cNvSpPr/>
      </dsp:nvSpPr>
      <dsp:spPr>
        <a:xfrm>
          <a:off x="0" y="2733678"/>
          <a:ext cx="9058233" cy="786240"/>
        </a:xfrm>
        <a:prstGeom prst="roundRect">
          <a:avLst/>
        </a:prstGeom>
        <a:gradFill rotWithShape="0">
          <a:gsLst>
            <a:gs pos="0">
              <a:schemeClr val="accent1">
                <a:alpha val="90000"/>
                <a:hueOff val="0"/>
                <a:satOff val="0"/>
                <a:lumOff val="0"/>
                <a:alphaOff val="-30000"/>
                <a:satMod val="103000"/>
                <a:lumMod val="102000"/>
                <a:tint val="94000"/>
              </a:schemeClr>
            </a:gs>
            <a:gs pos="50000">
              <a:schemeClr val="accent1">
                <a:alpha val="90000"/>
                <a:hueOff val="0"/>
                <a:satOff val="0"/>
                <a:lumOff val="0"/>
                <a:alphaOff val="-30000"/>
                <a:satMod val="110000"/>
                <a:lumMod val="100000"/>
                <a:shade val="100000"/>
              </a:schemeClr>
            </a:gs>
            <a:gs pos="100000">
              <a:schemeClr val="accent1">
                <a:alpha val="90000"/>
                <a:hueOff val="0"/>
                <a:satOff val="0"/>
                <a:lumOff val="0"/>
                <a:alphaOff val="-30000"/>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ClrTx/>
            <a:buSzTx/>
            <a:buFontTx/>
            <a:buNone/>
          </a:pPr>
          <a:r>
            <a:rPr kumimoji="0" lang="ar-KW" sz="1200" b="0" i="0" u="none" strike="noStrike" kern="1200" cap="none" spc="0" normalizeH="0" baseline="0" noProof="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العمل على التعاون مع الجهات المختصة لخصخصة المؤسسات وهيئات القطاع العام تحفيزها لطرح أسهمها في البورصة بهدف تعزيز الادراج والسيولة في السوق الكويتي.</a:t>
          </a:r>
          <a:endParaRPr lang="en-US" sz="1200" kern="1200" dirty="0">
            <a:effectLst>
              <a:outerShdw blurRad="60007" dist="310007" dir="7680000" sy="30000" kx="1300200" algn="ctr" rotWithShape="0">
                <a:prstClr val="black">
                  <a:alpha val="32000"/>
                </a:prstClr>
              </a:outerShdw>
            </a:effectLst>
          </a:endParaRPr>
        </a:p>
      </dsp:txBody>
      <dsp:txXfrm>
        <a:off x="38381" y="2772059"/>
        <a:ext cx="8981471" cy="709478"/>
      </dsp:txXfrm>
    </dsp:sp>
    <dsp:sp modelId="{BCD9DDE3-7E20-4C2C-A054-281B9A167B86}">
      <dsp:nvSpPr>
        <dsp:cNvPr id="0" name=""/>
        <dsp:cNvSpPr/>
      </dsp:nvSpPr>
      <dsp:spPr>
        <a:xfrm>
          <a:off x="0" y="3622024"/>
          <a:ext cx="9058233" cy="786240"/>
        </a:xfrm>
        <a:prstGeom prst="round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0" lang="ar-SA"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العمل على </a:t>
          </a:r>
          <a:r>
            <a:rPr kumimoji="0" lang="ar-KW"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rPr>
            <a:t>دراسة لأوضاع الشركات الصغيرة والمتوسطة الحجم، بهدف خلق بيئة استثمارية جاذبة لإدراجها في بورصة الأوراق المالية.</a:t>
          </a:r>
          <a:endParaRPr kumimoji="0" lang="en-US" sz="1200" b="0" i="0" u="none" strike="noStrike" kern="1200" cap="none" spc="0" normalizeH="0" baseline="0" dirty="0">
            <a:ln/>
            <a:effectLst>
              <a:outerShdw blurRad="60007" dist="310007" dir="7680000" sy="30000" kx="1300200" algn="ctr" rotWithShape="0">
                <a:prstClr val="black">
                  <a:alpha val="32000"/>
                </a:prstClr>
              </a:outerShdw>
            </a:effectLst>
            <a:uLnTx/>
            <a:uFillTx/>
            <a:latin typeface="Calibri" panose="020F0502020204030204"/>
            <a:ea typeface="+mn-ea"/>
            <a:cs typeface="mohammad bold art 1" pitchFamily="2" charset="-78"/>
          </a:endParaRPr>
        </a:p>
      </dsp:txBody>
      <dsp:txXfrm>
        <a:off x="38381" y="3660405"/>
        <a:ext cx="8981471" cy="709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12/4/2022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11/05/1444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11/05/1444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11/05/1444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11/05/1444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11/05/1444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11/05/1444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11/05/1444</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11/05/1444</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11/05/1444</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11/05/1444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11/05/1444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11/05/1444</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3.png"/><Relationship Id="rId7" Type="http://schemas.openxmlformats.org/officeDocument/2006/relationships/image" Target="../media/image8.e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 Id="rId9"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3669302" y="5995040"/>
            <a:ext cx="3847233" cy="276999"/>
          </a:xfrm>
          <a:prstGeom prst="rect">
            <a:avLst/>
          </a:prstGeom>
        </p:spPr>
        <p:txBody>
          <a:bodyPr wrap="square">
            <a:spAutoFit/>
          </a:bodyPr>
          <a:lstStyle/>
          <a:p>
            <a:pPr algn="r" rtl="1"/>
            <a:r>
              <a:rPr lang="ar-KW" sz="1200" dirty="0">
                <a:solidFill>
                  <a:schemeClr val="tx2">
                    <a:lumMod val="75000"/>
                  </a:schemeClr>
                </a:solidFill>
                <a:cs typeface="mohammad bold art 1" pitchFamily="2" charset="-78"/>
              </a:rPr>
              <a:t>إدارة تنظـيم الأسـواق</a:t>
            </a:r>
            <a:r>
              <a:rPr lang="en-US" sz="1200" dirty="0">
                <a:solidFill>
                  <a:schemeClr val="tx2">
                    <a:lumMod val="75000"/>
                  </a:schemeClr>
                </a:solidFill>
                <a:cs typeface="mohammad bold art 1" pitchFamily="2" charset="-78"/>
              </a:rPr>
              <a:t> -</a:t>
            </a:r>
            <a:r>
              <a:rPr lang="ar-KW" sz="1200" dirty="0">
                <a:solidFill>
                  <a:schemeClr val="tx2">
                    <a:lumMod val="75000"/>
                  </a:schemeClr>
                </a:solidFill>
                <a:cs typeface="mohammad bold art 1" pitchFamily="2" charset="-78"/>
              </a:rPr>
              <a:t>دائرة الإدراج</a:t>
            </a:r>
            <a:r>
              <a:rPr lang="en-GB" sz="1200" dirty="0">
                <a:solidFill>
                  <a:srgbClr val="495E78"/>
                </a:solidFill>
                <a:cs typeface="mohammad bold art 1" pitchFamily="2" charset="-78"/>
              </a:rPr>
              <a:t> </a:t>
            </a:r>
            <a:r>
              <a:rPr lang="ar-KW" sz="1200" dirty="0">
                <a:solidFill>
                  <a:srgbClr val="495E78"/>
                </a:solidFill>
                <a:cs typeface="mohammad bold art 1" pitchFamily="2" charset="-78"/>
              </a:rPr>
              <a:t> 5 ديسمبر 2022</a:t>
            </a:r>
            <a:endParaRPr lang="en-US" sz="1200" dirty="0">
              <a:solidFill>
                <a:schemeClr val="tx2">
                  <a:lumMod val="75000"/>
                </a:schemeClr>
              </a:solidFill>
              <a:cs typeface="mohammad bold art 1" pitchFamily="2" charset="-78"/>
            </a:endParaRP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201710"/>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400" b="1" dirty="0">
                <a:solidFill>
                  <a:srgbClr val="B39019"/>
                </a:solidFill>
                <a:cs typeface="mohammad bold art 1" pitchFamily="2" charset="-78"/>
              </a:rPr>
              <a:t>ورشة توعوية</a:t>
            </a:r>
          </a:p>
          <a:p>
            <a:pPr rtl="1"/>
            <a:endParaRPr lang="ar-KW" sz="4400" b="1" dirty="0">
              <a:solidFill>
                <a:srgbClr val="B39019"/>
              </a:solidFill>
              <a:cs typeface="mohammad bold art 1" pitchFamily="2" charset="-78"/>
            </a:endParaRPr>
          </a:p>
        </p:txBody>
      </p:sp>
      <p:pic>
        <p:nvPicPr>
          <p:cNvPr id="6" name="Picture 5">
            <a:extLst>
              <a:ext uri="{FF2B5EF4-FFF2-40B4-BE49-F238E27FC236}">
                <a16:creationId xmlns:a16="http://schemas.microsoft.com/office/drawing/2014/main" id="{253B7D76-1ACD-4506-937B-E1A666D36CDE}"/>
              </a:ext>
            </a:extLst>
          </p:cNvPr>
          <p:cNvPicPr>
            <a:picLocks noChangeAspect="1"/>
          </p:cNvPicPr>
          <p:nvPr/>
        </p:nvPicPr>
        <p:blipFill>
          <a:blip r:embed="rId4"/>
          <a:stretch>
            <a:fillRect/>
          </a:stretch>
        </p:blipFill>
        <p:spPr>
          <a:xfrm>
            <a:off x="2560013" y="2947374"/>
            <a:ext cx="7071973" cy="963251"/>
          </a:xfrm>
          <a:prstGeom prst="rect">
            <a:avLst/>
          </a:prstGeom>
        </p:spPr>
      </p:pic>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تقسيم السوق</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962623"/>
          </a:xfrm>
          <a:prstGeom prst="rect">
            <a:avLst/>
          </a:prstGeom>
        </p:spPr>
        <p:txBody>
          <a:bodyPr wrap="square">
            <a:spAutoFit/>
          </a:bodyPr>
          <a:lstStyle/>
          <a:p>
            <a:pPr algn="r" rtl="1">
              <a:lnSpc>
                <a:spcPct val="150000"/>
              </a:lnSpc>
            </a:pPr>
            <a:r>
              <a:rPr lang="ar-KW" sz="1600" b="1" u="sng" dirty="0">
                <a:solidFill>
                  <a:schemeClr val="accent1">
                    <a:lumMod val="50000"/>
                  </a:schemeClr>
                </a:solidFill>
                <a:cs typeface="mohammad bold art 1" pitchFamily="2" charset="-78"/>
              </a:rPr>
              <a:t>تقسيم السوق</a:t>
            </a:r>
            <a:r>
              <a:rPr lang="en-US" sz="1600" b="1" u="sng" dirty="0">
                <a:solidFill>
                  <a:schemeClr val="accent1">
                    <a:lumMod val="50000"/>
                  </a:schemeClr>
                </a:solidFill>
                <a:cs typeface="mohammad bold art 1" pitchFamily="2" charset="-78"/>
              </a:rPr>
              <a:t>:</a:t>
            </a:r>
            <a:r>
              <a:rPr lang="ar-KW" sz="1600" dirty="0">
                <a:solidFill>
                  <a:schemeClr val="accent1">
                    <a:lumMod val="50000"/>
                  </a:schemeClr>
                </a:solidFill>
                <a:cs typeface="mohammad bold art 1" pitchFamily="2" charset="-78"/>
              </a:rPr>
              <a:t> </a:t>
            </a:r>
            <a:br>
              <a:rPr lang="ar-KW" sz="1600" dirty="0">
                <a:solidFill>
                  <a:schemeClr val="accent1">
                    <a:lumMod val="50000"/>
                  </a:schemeClr>
                </a:solidFill>
                <a:cs typeface="mohammad bold art 1" pitchFamily="2" charset="-78"/>
              </a:rPr>
            </a:br>
            <a:r>
              <a:rPr lang="ar-KW" sz="1600" dirty="0">
                <a:solidFill>
                  <a:schemeClr val="accent1">
                    <a:lumMod val="50000"/>
                  </a:schemeClr>
                </a:solidFill>
                <a:cs typeface="mohammad bold art 1" pitchFamily="2" charset="-78"/>
              </a:rPr>
              <a:t>تم العمل بنظام تقسيم السوق للشركات المدرجة بها لثلاث أسواق (السوق الاول والسوق الرئيسي) وذلك وفق معايير متقدمة تلبي احتياجات السوق الكويتي الحالي وتدفع به نحو الارتقاء، في إطار من الشفافية. </a:t>
            </a:r>
            <a:endParaRPr lang="en-US" sz="1600" dirty="0">
              <a:solidFill>
                <a:schemeClr val="accent1">
                  <a:lumMod val="50000"/>
                </a:schemeClr>
              </a:solidFill>
              <a:cs typeface="mohammad bold art 1" pitchFamily="2" charset="-78"/>
            </a:endParaRPr>
          </a:p>
          <a:p>
            <a:pPr algn="just" rtl="1">
              <a:lnSpc>
                <a:spcPct val="150000"/>
              </a:lnSpc>
            </a:pPr>
            <a:endParaRPr lang="ar-KW" sz="500" dirty="0">
              <a:solidFill>
                <a:schemeClr val="accent1">
                  <a:lumMod val="50000"/>
                </a:schemeClr>
              </a:solidFill>
              <a:cs typeface="mohammad bold art 1" pitchFamily="2" charset="-78"/>
            </a:endParaRPr>
          </a:p>
          <a:p>
            <a:pPr algn="r" rtl="1">
              <a:lnSpc>
                <a:spcPct val="150000"/>
              </a:lnSpc>
            </a:pPr>
            <a:r>
              <a:rPr lang="ar-KW" sz="1600" b="1" u="sng" dirty="0">
                <a:solidFill>
                  <a:schemeClr val="accent1">
                    <a:lumMod val="50000"/>
                  </a:schemeClr>
                </a:solidFill>
                <a:cs typeface="mohammad bold art 1" pitchFamily="2" charset="-78"/>
              </a:rPr>
              <a:t>الهدف من التقسيم</a:t>
            </a:r>
            <a:r>
              <a:rPr lang="en-US" sz="1600" b="1" u="sng" dirty="0">
                <a:solidFill>
                  <a:schemeClr val="accent1">
                    <a:lumMod val="50000"/>
                  </a:schemeClr>
                </a:solidFill>
                <a:cs typeface="mohammad bold art 1" pitchFamily="2" charset="-78"/>
              </a:rPr>
              <a:t>:</a:t>
            </a:r>
            <a:r>
              <a:rPr lang="ar-KW" sz="1600" b="1" u="sng" dirty="0">
                <a:solidFill>
                  <a:schemeClr val="accent1">
                    <a:lumMod val="50000"/>
                  </a:schemeClr>
                </a:solidFill>
                <a:cs typeface="mohammad bold art 1" pitchFamily="2" charset="-78"/>
              </a:rPr>
              <a:t> </a:t>
            </a:r>
            <a:br>
              <a:rPr lang="ar-KW" sz="1600" dirty="0">
                <a:solidFill>
                  <a:schemeClr val="accent1">
                    <a:lumMod val="50000"/>
                  </a:schemeClr>
                </a:solidFill>
                <a:cs typeface="mohammad bold art 1" pitchFamily="2" charset="-78"/>
              </a:rPr>
            </a:br>
            <a:r>
              <a:rPr lang="ar-KW" sz="1600" dirty="0">
                <a:solidFill>
                  <a:schemeClr val="accent1">
                    <a:lumMod val="50000"/>
                  </a:schemeClr>
                </a:solidFill>
                <a:cs typeface="mohammad bold art 1" pitchFamily="2" charset="-78"/>
              </a:rPr>
              <a:t>تهدف بورصة الكويت على ان تكون أول بورصة في المنطقة تعتمد وتنفذ عملية تقسيم وتصنيف السوق وذلك لمواكبة الأسواق العالمية مما يتيح المجال الى استحداث الأدوات الاستثمارية التي يطمح لها المستثمر. ويهدف المشروع الى انتعاش السوق من خلال زيادة نسبة الاسهم المتداولة وبالتالي زيادة السيولة. </a:t>
            </a:r>
          </a:p>
          <a:p>
            <a:pPr algn="just" rtl="1">
              <a:lnSpc>
                <a:spcPct val="150000"/>
              </a:lnSpc>
            </a:pPr>
            <a:endParaRPr lang="ar-KW" sz="300" dirty="0">
              <a:solidFill>
                <a:schemeClr val="accent1">
                  <a:lumMod val="50000"/>
                </a:schemeClr>
              </a:solidFill>
              <a:cs typeface="mohammad bold art 1" pitchFamily="2" charset="-78"/>
            </a:endParaRPr>
          </a:p>
          <a:p>
            <a:pPr algn="r" rtl="1">
              <a:lnSpc>
                <a:spcPct val="150000"/>
              </a:lnSpc>
            </a:pPr>
            <a:r>
              <a:rPr lang="ar-KW" sz="1600" b="1" u="sng" dirty="0">
                <a:solidFill>
                  <a:schemeClr val="accent1">
                    <a:lumMod val="50000"/>
                  </a:schemeClr>
                </a:solidFill>
                <a:cs typeface="mohammad bold art 1" pitchFamily="2" charset="-78"/>
              </a:rPr>
              <a:t>معايير تقسيم السوق</a:t>
            </a:r>
            <a:r>
              <a:rPr lang="en-US" sz="1600" b="1" u="sng" dirty="0">
                <a:solidFill>
                  <a:schemeClr val="accent1">
                    <a:lumMod val="50000"/>
                  </a:schemeClr>
                </a:solidFill>
                <a:cs typeface="mohammad bold art 1" pitchFamily="2" charset="-78"/>
              </a:rPr>
              <a:t>:</a:t>
            </a:r>
            <a:r>
              <a:rPr lang="ar-KW" sz="1600" u="sng" dirty="0">
                <a:solidFill>
                  <a:schemeClr val="accent1">
                    <a:lumMod val="50000"/>
                  </a:schemeClr>
                </a:solidFill>
                <a:cs typeface="mohammad bold art 1" pitchFamily="2" charset="-78"/>
              </a:rPr>
              <a:t> </a:t>
            </a:r>
            <a:br>
              <a:rPr lang="ar-KW" sz="1600" dirty="0">
                <a:solidFill>
                  <a:schemeClr val="accent1">
                    <a:lumMod val="50000"/>
                  </a:schemeClr>
                </a:solidFill>
                <a:cs typeface="mohammad bold art 1" pitchFamily="2" charset="-78"/>
              </a:rPr>
            </a:br>
            <a:r>
              <a:rPr lang="ar-KW" sz="1600" dirty="0">
                <a:solidFill>
                  <a:schemeClr val="accent1">
                    <a:lumMod val="50000"/>
                  </a:schemeClr>
                </a:solidFill>
                <a:cs typeface="mohammad bold art 1" pitchFamily="2" charset="-78"/>
              </a:rPr>
              <a:t>تم تقسيم السوق ضمن معايير محددة لكل سوق ترتكز على السيولة، والقيمة السوقية، والسعر الى القيمة الإسمية، والسنوات التشغيلية بالإضافة الى الافصاح والالتزام بضوابط وشروط الإدراج.</a:t>
            </a:r>
            <a:endParaRPr lang="en-US" sz="1600" dirty="0">
              <a:solidFill>
                <a:schemeClr val="accent1">
                  <a:lumMod val="50000"/>
                </a:schemeClr>
              </a:solidFill>
              <a:cs typeface="mohammad bold art 1" pitchFamily="2" charset="-78"/>
            </a:endParaRPr>
          </a:p>
        </p:txBody>
      </p:sp>
    </p:spTree>
    <p:extLst>
      <p:ext uri="{BB962C8B-B14F-4D97-AF65-F5344CB8AC3E}">
        <p14:creationId xmlns:p14="http://schemas.microsoft.com/office/powerpoint/2010/main" val="31934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134326" y="1177906"/>
            <a:ext cx="11744165" cy="812336"/>
          </a:xfrm>
        </p:spPr>
        <p:txBody>
          <a:bodyPr>
            <a:noAutofit/>
          </a:bodyPr>
          <a:lstStyle/>
          <a:p>
            <a:pPr algn="r"/>
            <a:r>
              <a:rPr lang="ar-KW" sz="3200" b="1" dirty="0">
                <a:solidFill>
                  <a:srgbClr val="B39019"/>
                </a:solidFill>
                <a:latin typeface="Sakkal Majalla" pitchFamily="2" charset="-78"/>
                <a:cs typeface="mohammad bold art 1" pitchFamily="2" charset="-78"/>
              </a:rPr>
              <a:t>قواعد الادراج</a:t>
            </a:r>
            <a:endParaRPr lang="en-GB" sz="3200" dirty="0">
              <a:solidFill>
                <a:srgbClr val="B39019"/>
              </a:solidFill>
            </a:endParaRPr>
          </a:p>
        </p:txBody>
      </p:sp>
      <p:sp>
        <p:nvSpPr>
          <p:cNvPr id="6" name="Content Placeholder 2">
            <a:extLst>
              <a:ext uri="{FF2B5EF4-FFF2-40B4-BE49-F238E27FC236}">
                <a16:creationId xmlns:a16="http://schemas.microsoft.com/office/drawing/2014/main" id="{C9245E36-F518-4620-BFE7-B9C6FF29CCE2}"/>
              </a:ext>
            </a:extLst>
          </p:cNvPr>
          <p:cNvSpPr txBox="1">
            <a:spLocks/>
          </p:cNvSpPr>
          <p:nvPr/>
        </p:nvSpPr>
        <p:spPr>
          <a:xfrm>
            <a:off x="134326" y="2186518"/>
            <a:ext cx="11613456" cy="114886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fontAlgn="base">
              <a:spcBef>
                <a:spcPct val="0"/>
              </a:spcBef>
              <a:spcAft>
                <a:spcPts val="1200"/>
              </a:spcAft>
              <a:buClr>
                <a:schemeClr val="tx2"/>
              </a:buClr>
            </a:pPr>
            <a:r>
              <a:rPr lang="ar-KW" sz="2000" dirty="0">
                <a:solidFill>
                  <a:schemeClr val="accent1">
                    <a:lumMod val="50000"/>
                  </a:schemeClr>
                </a:solidFill>
                <a:cs typeface="mohammad bold art 1" pitchFamily="2" charset="-78"/>
              </a:rPr>
              <a:t>ينظم الكتاب الثاني عشر من اللائحة التنفيذية للقانون رقم 7 لسنة 2010 وتعديلاته جميع قواعد الإدراج، بالإضافة إلى الإجراءات الخاصة بهم. </a:t>
            </a:r>
          </a:p>
          <a:p>
            <a:pPr algn="r" rtl="1" fontAlgn="base">
              <a:spcBef>
                <a:spcPct val="0"/>
              </a:spcBef>
              <a:spcAft>
                <a:spcPts val="1200"/>
              </a:spcAft>
              <a:buClr>
                <a:schemeClr val="tx2"/>
              </a:buClr>
            </a:pPr>
            <a:r>
              <a:rPr lang="ar-KW" sz="2000" u="sng" dirty="0">
                <a:solidFill>
                  <a:schemeClr val="accent1">
                    <a:lumMod val="50000"/>
                  </a:schemeClr>
                </a:solidFill>
                <a:cs typeface="mohammad bold art 1" pitchFamily="2" charset="-78"/>
              </a:rPr>
              <a:t>ينقسم الكتاب الثاني عشر إلى الفصول الآتية :</a:t>
            </a:r>
          </a:p>
          <a:p>
            <a:pPr algn="just" rtl="1">
              <a:spcBef>
                <a:spcPts val="0"/>
              </a:spcBef>
              <a:spcAft>
                <a:spcPts val="1200"/>
              </a:spcAft>
            </a:pPr>
            <a:endParaRPr lang="ar-KW" sz="20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p:txBody>
      </p:sp>
      <p:graphicFrame>
        <p:nvGraphicFramePr>
          <p:cNvPr id="8" name="Table 7">
            <a:extLst>
              <a:ext uri="{FF2B5EF4-FFF2-40B4-BE49-F238E27FC236}">
                <a16:creationId xmlns:a16="http://schemas.microsoft.com/office/drawing/2014/main" id="{3B5A5E28-7CE3-4F2F-B8E1-55AAE9E5EEE9}"/>
              </a:ext>
            </a:extLst>
          </p:cNvPr>
          <p:cNvGraphicFramePr>
            <a:graphicFrameLocks noGrp="1"/>
          </p:cNvGraphicFramePr>
          <p:nvPr>
            <p:extLst>
              <p:ext uri="{D42A27DB-BD31-4B8C-83A1-F6EECF244321}">
                <p14:modId xmlns:p14="http://schemas.microsoft.com/office/powerpoint/2010/main" val="2313043357"/>
              </p:ext>
            </p:extLst>
          </p:nvPr>
        </p:nvGraphicFramePr>
        <p:xfrm>
          <a:off x="391886" y="3429000"/>
          <a:ext cx="11164387" cy="2185674"/>
        </p:xfrm>
        <a:graphic>
          <a:graphicData uri="http://schemas.openxmlformats.org/drawingml/2006/table">
            <a:tbl>
              <a:tblPr rtl="1" firstRow="1" bandRow="1">
                <a:tableStyleId>{5C22544A-7EE6-4342-B048-85BDC9FD1C3A}</a:tableStyleId>
              </a:tblPr>
              <a:tblGrid>
                <a:gridCol w="5451803">
                  <a:extLst>
                    <a:ext uri="{9D8B030D-6E8A-4147-A177-3AD203B41FA5}">
                      <a16:colId xmlns:a16="http://schemas.microsoft.com/office/drawing/2014/main" val="20000"/>
                    </a:ext>
                  </a:extLst>
                </a:gridCol>
                <a:gridCol w="5712584">
                  <a:extLst>
                    <a:ext uri="{9D8B030D-6E8A-4147-A177-3AD203B41FA5}">
                      <a16:colId xmlns:a16="http://schemas.microsoft.com/office/drawing/2014/main" val="20001"/>
                    </a:ext>
                  </a:extLst>
                </a:gridCol>
              </a:tblGrid>
              <a:tr h="523972">
                <a:tc>
                  <a:txBody>
                    <a:bodyPr/>
                    <a:lstStyle/>
                    <a:p>
                      <a:pPr algn="ctr" rtl="1"/>
                      <a:r>
                        <a:rPr lang="ar-KW" sz="1600" dirty="0">
                          <a:solidFill>
                            <a:schemeClr val="bg1"/>
                          </a:solidFill>
                          <a:cs typeface="mohammad bold art 1" pitchFamily="2" charset="-78"/>
                        </a:rPr>
                        <a:t>الفصل  </a:t>
                      </a:r>
                    </a:p>
                  </a:txBody>
                  <a:tcPr anchor="ctr"/>
                </a:tc>
                <a:tc>
                  <a:txBody>
                    <a:bodyPr/>
                    <a:lstStyle/>
                    <a:p>
                      <a:pPr algn="ctr" rtl="1"/>
                      <a:r>
                        <a:rPr lang="ar-KW" sz="1600" dirty="0">
                          <a:solidFill>
                            <a:schemeClr val="bg1"/>
                          </a:solidFill>
                          <a:cs typeface="mohammad bold art 1" pitchFamily="2" charset="-78"/>
                        </a:rPr>
                        <a:t>العنوان</a:t>
                      </a:r>
                    </a:p>
                  </a:txBody>
                  <a:tcPr anchor="ctr"/>
                </a:tc>
                <a:extLst>
                  <a:ext uri="{0D108BD9-81ED-4DB2-BD59-A6C34878D82A}">
                    <a16:rowId xmlns:a16="http://schemas.microsoft.com/office/drawing/2014/main" val="10000"/>
                  </a:ext>
                </a:extLst>
              </a:tr>
              <a:tr h="436643">
                <a:tc>
                  <a:txBody>
                    <a:bodyPr/>
                    <a:lstStyle/>
                    <a:p>
                      <a:pPr algn="ctr" rtl="1"/>
                      <a:r>
                        <a:rPr lang="ar-KW" sz="1600" kern="1200" dirty="0">
                          <a:solidFill>
                            <a:schemeClr val="tx2">
                              <a:lumMod val="75000"/>
                            </a:schemeClr>
                          </a:solidFill>
                          <a:latin typeface="+mn-lt"/>
                          <a:ea typeface="+mn-ea"/>
                          <a:cs typeface="mohammad bold art 1" pitchFamily="2" charset="-78"/>
                        </a:rPr>
                        <a:t>الفصل الأول</a:t>
                      </a:r>
                    </a:p>
                  </a:txBody>
                  <a:tcPr anchor="ctr"/>
                </a:tc>
                <a:tc>
                  <a:txBody>
                    <a:bodyPr/>
                    <a:lstStyle/>
                    <a:p>
                      <a:pPr marL="0" algn="ctr" defTabSz="914400" rtl="1" eaLnBrk="1" latinLnBrk="0" hangingPunct="1"/>
                      <a:r>
                        <a:rPr lang="ar-KW" sz="1600" kern="1200" dirty="0">
                          <a:solidFill>
                            <a:schemeClr val="tx2">
                              <a:lumMod val="75000"/>
                            </a:schemeClr>
                          </a:solidFill>
                          <a:latin typeface="+mn-lt"/>
                          <a:ea typeface="+mn-ea"/>
                          <a:cs typeface="mohammad bold art 1" pitchFamily="2" charset="-78"/>
                        </a:rPr>
                        <a:t>أحكام عامة ونطاق التطبيق</a:t>
                      </a:r>
                    </a:p>
                  </a:txBody>
                  <a:tcPr anchor="ctr"/>
                </a:tc>
                <a:extLst>
                  <a:ext uri="{0D108BD9-81ED-4DB2-BD59-A6C34878D82A}">
                    <a16:rowId xmlns:a16="http://schemas.microsoft.com/office/drawing/2014/main" val="10001"/>
                  </a:ext>
                </a:extLst>
              </a:tr>
              <a:tr h="41182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kern="1200" dirty="0">
                          <a:solidFill>
                            <a:schemeClr val="tx2">
                              <a:lumMod val="75000"/>
                            </a:schemeClr>
                          </a:solidFill>
                          <a:latin typeface="+mn-lt"/>
                          <a:ea typeface="+mn-ea"/>
                          <a:cs typeface="mohammad bold art 1" pitchFamily="2" charset="-78"/>
                        </a:rPr>
                        <a:t>الفصل الثاني</a:t>
                      </a:r>
                    </a:p>
                  </a:txBody>
                  <a:tcPr anchor="ctr"/>
                </a:tc>
                <a:tc>
                  <a:txBody>
                    <a:bodyPr/>
                    <a:lstStyle/>
                    <a:p>
                      <a:pPr marL="0" algn="ctr" defTabSz="914400" rtl="1" eaLnBrk="1" latinLnBrk="0" hangingPunct="1"/>
                      <a:r>
                        <a:rPr lang="ar-KW" sz="1600" kern="1200" dirty="0">
                          <a:solidFill>
                            <a:schemeClr val="tx2">
                              <a:lumMod val="75000"/>
                            </a:schemeClr>
                          </a:solidFill>
                          <a:latin typeface="+mn-lt"/>
                          <a:ea typeface="+mn-ea"/>
                          <a:cs typeface="mohammad bold art 1" pitchFamily="2" charset="-78"/>
                        </a:rPr>
                        <a:t>إدراج أسهم شركات المساهمة في البورصة</a:t>
                      </a:r>
                      <a:endParaRPr lang="en-US" sz="1600" kern="1200" dirty="0">
                        <a:solidFill>
                          <a:schemeClr val="tx2">
                            <a:lumMod val="75000"/>
                          </a:schemeClr>
                        </a:solidFill>
                        <a:latin typeface="+mn-lt"/>
                        <a:ea typeface="+mn-ea"/>
                        <a:cs typeface="mohammad bold art 1" pitchFamily="2" charset="-78"/>
                      </a:endParaRPr>
                    </a:p>
                  </a:txBody>
                  <a:tcPr anchor="ctr"/>
                </a:tc>
                <a:extLst>
                  <a:ext uri="{0D108BD9-81ED-4DB2-BD59-A6C34878D82A}">
                    <a16:rowId xmlns:a16="http://schemas.microsoft.com/office/drawing/2014/main" val="10002"/>
                  </a:ext>
                </a:extLst>
              </a:tr>
              <a:tr h="406615">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kern="1200" dirty="0">
                          <a:solidFill>
                            <a:schemeClr val="tx2">
                              <a:lumMod val="75000"/>
                            </a:schemeClr>
                          </a:solidFill>
                          <a:latin typeface="+mn-lt"/>
                          <a:ea typeface="+mn-ea"/>
                          <a:cs typeface="mohammad bold art 1" pitchFamily="2" charset="-78"/>
                        </a:rPr>
                        <a:t>الفصل الثالث</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1600" kern="1200" dirty="0">
                          <a:solidFill>
                            <a:schemeClr val="tx2">
                              <a:lumMod val="75000"/>
                            </a:schemeClr>
                          </a:solidFill>
                          <a:latin typeface="+mn-lt"/>
                          <a:ea typeface="+mn-ea"/>
                          <a:cs typeface="mohammad bold art 1" pitchFamily="2" charset="-78"/>
                        </a:rPr>
                        <a:t>إدراج وحدات الصناديق في البورصة</a:t>
                      </a:r>
                      <a:endParaRPr lang="en-US" sz="1600" kern="1200" dirty="0">
                        <a:solidFill>
                          <a:schemeClr val="tx2">
                            <a:lumMod val="75000"/>
                          </a:schemeClr>
                        </a:solidFill>
                        <a:latin typeface="+mn-lt"/>
                        <a:ea typeface="+mn-ea"/>
                        <a:cs typeface="mohammad bold art 1" pitchFamily="2" charset="-78"/>
                      </a:endParaRPr>
                    </a:p>
                  </a:txBody>
                  <a:tcPr anchor="ctr"/>
                </a:tc>
                <a:extLst>
                  <a:ext uri="{0D108BD9-81ED-4DB2-BD59-A6C34878D82A}">
                    <a16:rowId xmlns:a16="http://schemas.microsoft.com/office/drawing/2014/main" val="10003"/>
                  </a:ext>
                </a:extLst>
              </a:tr>
              <a:tr h="406615">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kern="1200" dirty="0">
                          <a:solidFill>
                            <a:schemeClr val="tx2">
                              <a:lumMod val="75000"/>
                            </a:schemeClr>
                          </a:solidFill>
                          <a:latin typeface="+mn-lt"/>
                          <a:ea typeface="+mn-ea"/>
                          <a:cs typeface="mohammad bold art 1" pitchFamily="2" charset="-78"/>
                        </a:rPr>
                        <a:t>الفصل الرابع </a:t>
                      </a:r>
                    </a:p>
                  </a:txBody>
                  <a:tcPr anchor="ctr"/>
                </a:tc>
                <a:tc>
                  <a:txBody>
                    <a:bodyPr/>
                    <a:lstStyle/>
                    <a:p>
                      <a:pPr marL="0" algn="ctr" defTabSz="914400" rtl="1" eaLnBrk="1" latinLnBrk="0" hangingPunct="1"/>
                      <a:r>
                        <a:rPr lang="ar-KW" sz="1600" kern="1200" dirty="0">
                          <a:solidFill>
                            <a:schemeClr val="tx2">
                              <a:lumMod val="75000"/>
                            </a:schemeClr>
                          </a:solidFill>
                          <a:latin typeface="+mn-lt"/>
                          <a:ea typeface="+mn-ea"/>
                          <a:cs typeface="mohammad bold art 1" pitchFamily="2" charset="-78"/>
                        </a:rPr>
                        <a:t>إدراج السندات والصكوك</a:t>
                      </a:r>
                      <a:endParaRPr lang="en-US" sz="1600" kern="1200" dirty="0">
                        <a:solidFill>
                          <a:schemeClr val="tx2">
                            <a:lumMod val="75000"/>
                          </a:schemeClr>
                        </a:solidFill>
                        <a:latin typeface="+mn-lt"/>
                        <a:ea typeface="+mn-ea"/>
                        <a:cs typeface="mohammad bold art 1" pitchFamily="2" charset="-78"/>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57741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49024" y="1390932"/>
            <a:ext cx="11744165" cy="621905"/>
          </a:xfrm>
        </p:spPr>
        <p:txBody>
          <a:bodyPr>
            <a:noAutofit/>
          </a:bodyPr>
          <a:lstStyle/>
          <a:p>
            <a:pPr algn="r"/>
            <a:br>
              <a:rPr lang="ar-KW" sz="3200" b="1" dirty="0">
                <a:solidFill>
                  <a:srgbClr val="B39019"/>
                </a:solidFill>
                <a:latin typeface="Calibri" pitchFamily="34" charset="0"/>
                <a:cs typeface="mohammad bold art 1" pitchFamily="2" charset="-78"/>
              </a:rPr>
            </a:br>
            <a:r>
              <a:rPr lang="ar-KW" sz="3200" b="1" dirty="0">
                <a:solidFill>
                  <a:srgbClr val="B39019"/>
                </a:solidFill>
                <a:latin typeface="Calibri" pitchFamily="34" charset="0"/>
                <a:cs typeface="mohammad bold art 1" pitchFamily="2" charset="-78"/>
              </a:rPr>
              <a:t>تقسيم مهام الادراج</a:t>
            </a:r>
            <a:endParaRPr lang="en-GB" sz="3200" dirty="0">
              <a:solidFill>
                <a:srgbClr val="B39019"/>
              </a:solidFill>
            </a:endParaRPr>
          </a:p>
        </p:txBody>
      </p:sp>
      <p:sp>
        <p:nvSpPr>
          <p:cNvPr id="7" name="Snip Diagonal Corner Rectangle 7">
            <a:extLst>
              <a:ext uri="{FF2B5EF4-FFF2-40B4-BE49-F238E27FC236}">
                <a16:creationId xmlns:a16="http://schemas.microsoft.com/office/drawing/2014/main" id="{A32CDD79-65D2-4943-BDA1-18BC32E1FEA8}"/>
              </a:ext>
            </a:extLst>
          </p:cNvPr>
          <p:cNvSpPr/>
          <p:nvPr/>
        </p:nvSpPr>
        <p:spPr>
          <a:xfrm>
            <a:off x="313509" y="1998228"/>
            <a:ext cx="11679680" cy="504056"/>
          </a:xfrm>
          <a:prstGeom prst="snip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sz="2000" u="sng" dirty="0">
                <a:solidFill>
                  <a:schemeClr val="accent1">
                    <a:lumMod val="50000"/>
                  </a:schemeClr>
                </a:solidFill>
                <a:cs typeface="mohammad bold art 1" pitchFamily="2" charset="-78"/>
              </a:rPr>
              <a:t>تقسيم المهام واستلام الطلبات المتعلقة بالإدراج ما بين بورصة الكويت للأوراق المالية وهيئة أسواق المال:</a:t>
            </a:r>
            <a:endParaRPr lang="en-US" sz="2000" u="sng" dirty="0">
              <a:solidFill>
                <a:schemeClr val="accent1">
                  <a:lumMod val="50000"/>
                </a:schemeClr>
              </a:solidFill>
              <a:cs typeface="mohammad bold art 1" pitchFamily="2" charset="-78"/>
            </a:endParaRPr>
          </a:p>
        </p:txBody>
      </p:sp>
      <p:sp>
        <p:nvSpPr>
          <p:cNvPr id="34" name="Rectangle 33">
            <a:extLst>
              <a:ext uri="{FF2B5EF4-FFF2-40B4-BE49-F238E27FC236}">
                <a16:creationId xmlns:a16="http://schemas.microsoft.com/office/drawing/2014/main" id="{0850C8CE-241A-4719-8918-C07A7F397076}"/>
              </a:ext>
            </a:extLst>
          </p:cNvPr>
          <p:cNvSpPr/>
          <p:nvPr/>
        </p:nvSpPr>
        <p:spPr>
          <a:xfrm>
            <a:off x="3480590" y="2653610"/>
            <a:ext cx="1296144" cy="648072"/>
          </a:xfrm>
          <a:prstGeom prst="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هيئة أسواق المال</a:t>
            </a:r>
            <a:endParaRPr lang="en-US" sz="1200" dirty="0">
              <a:solidFill>
                <a:schemeClr val="bg1"/>
              </a:solidFill>
              <a:cs typeface="mohammad bold art 1" pitchFamily="2" charset="-78"/>
            </a:endParaRPr>
          </a:p>
        </p:txBody>
      </p:sp>
      <p:sp>
        <p:nvSpPr>
          <p:cNvPr id="35" name="Rectangle 34">
            <a:extLst>
              <a:ext uri="{FF2B5EF4-FFF2-40B4-BE49-F238E27FC236}">
                <a16:creationId xmlns:a16="http://schemas.microsoft.com/office/drawing/2014/main" id="{CE0C1B83-74FD-449F-84C1-0078CEC8A918}"/>
              </a:ext>
            </a:extLst>
          </p:cNvPr>
          <p:cNvSpPr/>
          <p:nvPr/>
        </p:nvSpPr>
        <p:spPr>
          <a:xfrm>
            <a:off x="2179453" y="3749705"/>
            <a:ext cx="1618084" cy="648072"/>
          </a:xfrm>
          <a:prstGeom prst="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طلب الانسحاب الاختياري لأسهم الشركات المساهمة من البورصة</a:t>
            </a:r>
            <a:endParaRPr lang="en-US" sz="1200" dirty="0">
              <a:solidFill>
                <a:schemeClr val="bg1"/>
              </a:solidFill>
              <a:cs typeface="mohammad bold art 1" pitchFamily="2" charset="-78"/>
            </a:endParaRPr>
          </a:p>
        </p:txBody>
      </p:sp>
      <p:sp>
        <p:nvSpPr>
          <p:cNvPr id="36" name="Rectangle 35">
            <a:extLst>
              <a:ext uri="{FF2B5EF4-FFF2-40B4-BE49-F238E27FC236}">
                <a16:creationId xmlns:a16="http://schemas.microsoft.com/office/drawing/2014/main" id="{CCC6A930-71A3-480A-8849-953CF3950B24}"/>
              </a:ext>
            </a:extLst>
          </p:cNvPr>
          <p:cNvSpPr/>
          <p:nvPr/>
        </p:nvSpPr>
        <p:spPr>
          <a:xfrm>
            <a:off x="4427166" y="3749705"/>
            <a:ext cx="1551248" cy="648072"/>
          </a:xfrm>
          <a:prstGeom prst="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طلب إدراج ورقة مالية مدرجة في البورصة في بورصات غير كويتية</a:t>
            </a:r>
            <a:endParaRPr lang="en-US" sz="1200" dirty="0">
              <a:solidFill>
                <a:schemeClr val="bg1"/>
              </a:solidFill>
              <a:cs typeface="mohammad bold art 1" pitchFamily="2" charset="-78"/>
            </a:endParaRPr>
          </a:p>
        </p:txBody>
      </p:sp>
      <p:sp>
        <p:nvSpPr>
          <p:cNvPr id="37" name="Rectangle 36">
            <a:extLst>
              <a:ext uri="{FF2B5EF4-FFF2-40B4-BE49-F238E27FC236}">
                <a16:creationId xmlns:a16="http://schemas.microsoft.com/office/drawing/2014/main" id="{2290227C-0904-4164-859D-3045DEF9066F}"/>
              </a:ext>
            </a:extLst>
          </p:cNvPr>
          <p:cNvSpPr/>
          <p:nvPr/>
        </p:nvSpPr>
        <p:spPr>
          <a:xfrm>
            <a:off x="9209950" y="3749705"/>
            <a:ext cx="1296144" cy="648072"/>
          </a:xfrm>
          <a:prstGeom prst="rect">
            <a:avLst/>
          </a:prstGeom>
          <a:solidFill>
            <a:srgbClr val="B39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طلب إدراج ورقة مالية في البورصة</a:t>
            </a:r>
            <a:endParaRPr lang="en-US" sz="1200" dirty="0">
              <a:solidFill>
                <a:schemeClr val="bg1"/>
              </a:solidFill>
              <a:cs typeface="mohammad bold art 1" pitchFamily="2" charset="-78"/>
            </a:endParaRPr>
          </a:p>
        </p:txBody>
      </p:sp>
      <p:sp>
        <p:nvSpPr>
          <p:cNvPr id="38" name="Rectangle 37">
            <a:extLst>
              <a:ext uri="{FF2B5EF4-FFF2-40B4-BE49-F238E27FC236}">
                <a16:creationId xmlns:a16="http://schemas.microsoft.com/office/drawing/2014/main" id="{30BF304A-F1FD-4769-8F37-3367927A74D1}"/>
              </a:ext>
            </a:extLst>
          </p:cNvPr>
          <p:cNvSpPr/>
          <p:nvPr/>
        </p:nvSpPr>
        <p:spPr>
          <a:xfrm>
            <a:off x="8128477" y="2653610"/>
            <a:ext cx="1296144" cy="648072"/>
          </a:xfrm>
          <a:prstGeom prst="rect">
            <a:avLst/>
          </a:prstGeom>
          <a:solidFill>
            <a:srgbClr val="B39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بورصة الكويت للأوراق المالية</a:t>
            </a:r>
            <a:endParaRPr lang="en-US" sz="1200" dirty="0">
              <a:solidFill>
                <a:schemeClr val="bg1"/>
              </a:solidFill>
              <a:cs typeface="mohammad bold art 1" pitchFamily="2" charset="-78"/>
            </a:endParaRPr>
          </a:p>
        </p:txBody>
      </p:sp>
      <p:sp>
        <p:nvSpPr>
          <p:cNvPr id="39" name="Rectangle 38">
            <a:extLst>
              <a:ext uri="{FF2B5EF4-FFF2-40B4-BE49-F238E27FC236}">
                <a16:creationId xmlns:a16="http://schemas.microsoft.com/office/drawing/2014/main" id="{63E673C4-2B76-4488-9FD1-E2B4751EA70B}"/>
              </a:ext>
            </a:extLst>
          </p:cNvPr>
          <p:cNvSpPr/>
          <p:nvPr/>
        </p:nvSpPr>
        <p:spPr>
          <a:xfrm>
            <a:off x="7002992" y="3755942"/>
            <a:ext cx="1445332" cy="648072"/>
          </a:xfrm>
          <a:prstGeom prst="rect">
            <a:avLst/>
          </a:prstGeom>
          <a:solidFill>
            <a:srgbClr val="B39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إدراج أسهم الشركات غير الكويتية في البورصة</a:t>
            </a:r>
            <a:endParaRPr lang="en-US" sz="1200" dirty="0">
              <a:solidFill>
                <a:schemeClr val="bg1"/>
              </a:solidFill>
              <a:cs typeface="mohammad bold art 1" pitchFamily="2" charset="-78"/>
            </a:endParaRPr>
          </a:p>
        </p:txBody>
      </p:sp>
      <p:cxnSp>
        <p:nvCxnSpPr>
          <p:cNvPr id="40" name="Straight Connector 39">
            <a:extLst>
              <a:ext uri="{FF2B5EF4-FFF2-40B4-BE49-F238E27FC236}">
                <a16:creationId xmlns:a16="http://schemas.microsoft.com/office/drawing/2014/main" id="{FE66EBCA-4E57-4219-839A-8EB50BAF445E}"/>
              </a:ext>
            </a:extLst>
          </p:cNvPr>
          <p:cNvCxnSpPr>
            <a:stCxn id="34" idx="2"/>
          </p:cNvCxnSpPr>
          <p:nvPr/>
        </p:nvCxnSpPr>
        <p:spPr>
          <a:xfrm>
            <a:off x="4128662" y="3301682"/>
            <a:ext cx="0" cy="216024"/>
          </a:xfrm>
          <a:prstGeom prst="line">
            <a:avLst/>
          </a:prstGeom>
          <a:ln>
            <a:solidFill>
              <a:schemeClr val="bg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AEEBE78-14AB-4DA2-A53E-4E96A56685A7}"/>
              </a:ext>
            </a:extLst>
          </p:cNvPr>
          <p:cNvCxnSpPr/>
          <p:nvPr/>
        </p:nvCxnSpPr>
        <p:spPr>
          <a:xfrm>
            <a:off x="4128662" y="3517706"/>
            <a:ext cx="1074128" cy="0"/>
          </a:xfrm>
          <a:prstGeom prst="line">
            <a:avLst/>
          </a:prstGeom>
          <a:ln>
            <a:solidFill>
              <a:schemeClr val="bg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9462408-56D2-4989-8AED-E33F67D5A26A}"/>
              </a:ext>
            </a:extLst>
          </p:cNvPr>
          <p:cNvCxnSpPr/>
          <p:nvPr/>
        </p:nvCxnSpPr>
        <p:spPr>
          <a:xfrm flipH="1">
            <a:off x="2988495" y="3517706"/>
            <a:ext cx="1140167" cy="0"/>
          </a:xfrm>
          <a:prstGeom prst="line">
            <a:avLst/>
          </a:prstGeom>
          <a:ln>
            <a:solidFill>
              <a:schemeClr val="bg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47A441-04F9-4A94-A9F5-3E3D91A194DF}"/>
              </a:ext>
            </a:extLst>
          </p:cNvPr>
          <p:cNvCxnSpPr/>
          <p:nvPr/>
        </p:nvCxnSpPr>
        <p:spPr>
          <a:xfrm>
            <a:off x="2988495" y="3517706"/>
            <a:ext cx="0" cy="216024"/>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99AEA1D-5FEC-4F75-864F-E3446418F64D}"/>
              </a:ext>
            </a:extLst>
          </p:cNvPr>
          <p:cNvCxnSpPr/>
          <p:nvPr/>
        </p:nvCxnSpPr>
        <p:spPr>
          <a:xfrm>
            <a:off x="5202790" y="3517706"/>
            <a:ext cx="0" cy="216024"/>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5C1226-B930-4B4F-AD21-EA0E183064DC}"/>
              </a:ext>
            </a:extLst>
          </p:cNvPr>
          <p:cNvCxnSpPr>
            <a:cxnSpLocks/>
            <a:stCxn id="35" idx="2"/>
            <a:endCxn id="48" idx="0"/>
          </p:cNvCxnSpPr>
          <p:nvPr/>
        </p:nvCxnSpPr>
        <p:spPr>
          <a:xfrm>
            <a:off x="2988495" y="4397777"/>
            <a:ext cx="0" cy="551218"/>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051A3FC-EDCB-4189-B237-AE7D28984D00}"/>
              </a:ext>
            </a:extLst>
          </p:cNvPr>
          <p:cNvCxnSpPr>
            <a:cxnSpLocks/>
            <a:stCxn id="36" idx="2"/>
            <a:endCxn id="47" idx="0"/>
          </p:cNvCxnSpPr>
          <p:nvPr/>
        </p:nvCxnSpPr>
        <p:spPr>
          <a:xfrm>
            <a:off x="5202790" y="4397777"/>
            <a:ext cx="0" cy="560089"/>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A40CC4A9-440D-4542-8437-CFF87D0FC2D3}"/>
              </a:ext>
            </a:extLst>
          </p:cNvPr>
          <p:cNvSpPr/>
          <p:nvPr/>
        </p:nvSpPr>
        <p:spPr>
          <a:xfrm>
            <a:off x="4626726" y="4957866"/>
            <a:ext cx="1152127" cy="472920"/>
          </a:xfrm>
          <a:prstGeom prst="round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المادة (2-3-1)</a:t>
            </a:r>
            <a:endParaRPr lang="en-US" sz="1200" dirty="0">
              <a:solidFill>
                <a:schemeClr val="bg1"/>
              </a:solidFill>
              <a:cs typeface="mohammad bold art 1" pitchFamily="2" charset="-78"/>
            </a:endParaRPr>
          </a:p>
        </p:txBody>
      </p:sp>
      <p:sp>
        <p:nvSpPr>
          <p:cNvPr id="48" name="Rectangle: Rounded Corners 47">
            <a:extLst>
              <a:ext uri="{FF2B5EF4-FFF2-40B4-BE49-F238E27FC236}">
                <a16:creationId xmlns:a16="http://schemas.microsoft.com/office/drawing/2014/main" id="{33DD6717-8EE6-4E99-A6B7-1AE3A2BD0169}"/>
              </a:ext>
            </a:extLst>
          </p:cNvPr>
          <p:cNvSpPr/>
          <p:nvPr/>
        </p:nvSpPr>
        <p:spPr>
          <a:xfrm>
            <a:off x="2359862" y="4948995"/>
            <a:ext cx="1257266" cy="472920"/>
          </a:xfrm>
          <a:prstGeom prst="round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المادة (2-5-1)</a:t>
            </a:r>
            <a:endParaRPr lang="en-US" sz="1200" dirty="0">
              <a:solidFill>
                <a:schemeClr val="bg1"/>
              </a:solidFill>
              <a:cs typeface="mohammad bold art 1" pitchFamily="2" charset="-78"/>
            </a:endParaRPr>
          </a:p>
        </p:txBody>
      </p:sp>
      <p:sp>
        <p:nvSpPr>
          <p:cNvPr id="49" name="Rectangle: Rounded Corners 48">
            <a:extLst>
              <a:ext uri="{FF2B5EF4-FFF2-40B4-BE49-F238E27FC236}">
                <a16:creationId xmlns:a16="http://schemas.microsoft.com/office/drawing/2014/main" id="{9C016908-5CE9-4349-A22D-CF6F03B0B2AB}"/>
              </a:ext>
            </a:extLst>
          </p:cNvPr>
          <p:cNvSpPr/>
          <p:nvPr/>
        </p:nvSpPr>
        <p:spPr>
          <a:xfrm>
            <a:off x="3319620" y="5607242"/>
            <a:ext cx="1618084" cy="647194"/>
          </a:xfrm>
          <a:prstGeom prst="roundRect">
            <a:avLst/>
          </a:prstGeom>
          <a:solidFill>
            <a:srgbClr val="023C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schemeClr val="bg1"/>
                </a:solidFill>
                <a:cs typeface="mohammad bold art 1" pitchFamily="2" charset="-78"/>
              </a:rPr>
              <a:t>من الكتاب الثاني عشر "قواعد الإدراج"</a:t>
            </a:r>
            <a:endParaRPr lang="en-US" sz="1200" dirty="0">
              <a:solidFill>
                <a:schemeClr val="bg1"/>
              </a:solidFill>
              <a:cs typeface="mohammad bold art 1" pitchFamily="2" charset="-78"/>
            </a:endParaRPr>
          </a:p>
        </p:txBody>
      </p:sp>
      <p:cxnSp>
        <p:nvCxnSpPr>
          <p:cNvPr id="50" name="Straight Connector 49">
            <a:extLst>
              <a:ext uri="{FF2B5EF4-FFF2-40B4-BE49-F238E27FC236}">
                <a16:creationId xmlns:a16="http://schemas.microsoft.com/office/drawing/2014/main" id="{B975B7F9-AF74-4C99-995A-204B3D3D414E}"/>
              </a:ext>
            </a:extLst>
          </p:cNvPr>
          <p:cNvCxnSpPr>
            <a:cxnSpLocks/>
          </p:cNvCxnSpPr>
          <p:nvPr/>
        </p:nvCxnSpPr>
        <p:spPr>
          <a:xfrm>
            <a:off x="4626726" y="5317906"/>
            <a:ext cx="0" cy="289336"/>
          </a:xfrm>
          <a:prstGeom prst="line">
            <a:avLst/>
          </a:prstGeom>
          <a:ln w="9525"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1" name="Straight Connector 50">
            <a:extLst>
              <a:ext uri="{FF2B5EF4-FFF2-40B4-BE49-F238E27FC236}">
                <a16:creationId xmlns:a16="http://schemas.microsoft.com/office/drawing/2014/main" id="{64B24D46-F110-45C0-B864-27E25EB5B2AF}"/>
              </a:ext>
            </a:extLst>
          </p:cNvPr>
          <p:cNvCxnSpPr>
            <a:cxnSpLocks/>
          </p:cNvCxnSpPr>
          <p:nvPr/>
        </p:nvCxnSpPr>
        <p:spPr>
          <a:xfrm>
            <a:off x="3617128" y="5317906"/>
            <a:ext cx="1486" cy="289336"/>
          </a:xfrm>
          <a:prstGeom prst="line">
            <a:avLst/>
          </a:prstGeom>
          <a:ln w="9525"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Straight Connector 51">
            <a:extLst>
              <a:ext uri="{FF2B5EF4-FFF2-40B4-BE49-F238E27FC236}">
                <a16:creationId xmlns:a16="http://schemas.microsoft.com/office/drawing/2014/main" id="{371970B7-2113-49E9-9D8A-451AA05EAB81}"/>
              </a:ext>
            </a:extLst>
          </p:cNvPr>
          <p:cNvCxnSpPr>
            <a:stCxn id="38" idx="2"/>
          </p:cNvCxnSpPr>
          <p:nvPr/>
        </p:nvCxnSpPr>
        <p:spPr>
          <a:xfrm>
            <a:off x="8776549" y="3301682"/>
            <a:ext cx="0" cy="216024"/>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1F1CE56-3622-4DAD-A684-E5D7CA339DF7}"/>
              </a:ext>
            </a:extLst>
          </p:cNvPr>
          <p:cNvCxnSpPr/>
          <p:nvPr/>
        </p:nvCxnSpPr>
        <p:spPr>
          <a:xfrm flipH="1">
            <a:off x="7725658" y="3517706"/>
            <a:ext cx="1050891"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06B1253-9572-4683-BE38-BC29B61D4E01}"/>
              </a:ext>
            </a:extLst>
          </p:cNvPr>
          <p:cNvCxnSpPr/>
          <p:nvPr/>
        </p:nvCxnSpPr>
        <p:spPr>
          <a:xfrm>
            <a:off x="8776549" y="3517706"/>
            <a:ext cx="1081473"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8287D857-2E5B-41AF-AFB7-EBD0A831FAA4}"/>
              </a:ext>
            </a:extLst>
          </p:cNvPr>
          <p:cNvCxnSpPr>
            <a:endCxn id="39" idx="0"/>
          </p:cNvCxnSpPr>
          <p:nvPr/>
        </p:nvCxnSpPr>
        <p:spPr>
          <a:xfrm>
            <a:off x="7725658" y="3517706"/>
            <a:ext cx="0" cy="238236"/>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AF48EC73-5E44-44D2-BC12-CC10C7CBC57F}"/>
              </a:ext>
            </a:extLst>
          </p:cNvPr>
          <p:cNvCxnSpPr>
            <a:endCxn id="37" idx="0"/>
          </p:cNvCxnSpPr>
          <p:nvPr/>
        </p:nvCxnSpPr>
        <p:spPr>
          <a:xfrm>
            <a:off x="9858022" y="3517706"/>
            <a:ext cx="0" cy="231999"/>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CF6AB2-1DD1-488C-9692-472E4FF2453A}"/>
              </a:ext>
            </a:extLst>
          </p:cNvPr>
          <p:cNvCxnSpPr>
            <a:cxnSpLocks/>
          </p:cNvCxnSpPr>
          <p:nvPr/>
        </p:nvCxnSpPr>
        <p:spPr>
          <a:xfrm>
            <a:off x="8448324" y="4397777"/>
            <a:ext cx="0" cy="551218"/>
          </a:xfrm>
          <a:prstGeom prst="line">
            <a:avLst/>
          </a:prstGeom>
          <a:ln w="9525"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8" name="Straight Connector 57">
            <a:extLst>
              <a:ext uri="{FF2B5EF4-FFF2-40B4-BE49-F238E27FC236}">
                <a16:creationId xmlns:a16="http://schemas.microsoft.com/office/drawing/2014/main" id="{D639C721-7DC1-4D71-9704-F383E18D9DB7}"/>
              </a:ext>
            </a:extLst>
          </p:cNvPr>
          <p:cNvCxnSpPr>
            <a:cxnSpLocks/>
          </p:cNvCxnSpPr>
          <p:nvPr/>
        </p:nvCxnSpPr>
        <p:spPr>
          <a:xfrm>
            <a:off x="9209950" y="4397777"/>
            <a:ext cx="0" cy="551218"/>
          </a:xfrm>
          <a:prstGeom prst="line">
            <a:avLst/>
          </a:prstGeom>
          <a:ln w="9525"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9" name="Rectangle: Rounded Corners 58">
            <a:extLst>
              <a:ext uri="{FF2B5EF4-FFF2-40B4-BE49-F238E27FC236}">
                <a16:creationId xmlns:a16="http://schemas.microsoft.com/office/drawing/2014/main" id="{D0B452BC-557A-47D3-8018-1CC07A1251BF}"/>
              </a:ext>
            </a:extLst>
          </p:cNvPr>
          <p:cNvSpPr/>
          <p:nvPr/>
        </p:nvSpPr>
        <p:spPr>
          <a:xfrm>
            <a:off x="7725658" y="4948995"/>
            <a:ext cx="2301662" cy="728949"/>
          </a:xfrm>
          <a:prstGeom prst="roundRect">
            <a:avLst/>
          </a:prstGeom>
          <a:solidFill>
            <a:srgbClr val="B39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KW" sz="1200" dirty="0">
                <a:solidFill>
                  <a:schemeClr val="bg1"/>
                </a:solidFill>
                <a:cs typeface="mohammad bold art 1" pitchFamily="2" charset="-78"/>
              </a:rPr>
              <a:t>المادة (7-2-1) من قواعد البورصة المادة (2-1) و (2-2) من الكتاب الثاني عشر "قواعد الإدراج"</a:t>
            </a:r>
            <a:endParaRPr lang="en-US" sz="1200" dirty="0">
              <a:solidFill>
                <a:schemeClr val="bg1"/>
              </a:solidFill>
              <a:cs typeface="mohammad bold art 1" pitchFamily="2" charset="-78"/>
            </a:endParaRPr>
          </a:p>
        </p:txBody>
      </p:sp>
    </p:spTree>
    <p:extLst>
      <p:ext uri="{BB962C8B-B14F-4D97-AF65-F5344CB8AC3E}">
        <p14:creationId xmlns:p14="http://schemas.microsoft.com/office/powerpoint/2010/main" val="3291496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729409" y="1370815"/>
            <a:ext cx="5044478" cy="560049"/>
          </a:xfrm>
        </p:spPr>
        <p:txBody>
          <a:bodyPr>
            <a:noAutofit/>
          </a:bodyPr>
          <a:lstStyle/>
          <a:p>
            <a:pPr algn="r"/>
            <a:r>
              <a:rPr lang="ar-KW" sz="2800" b="1" dirty="0">
                <a:solidFill>
                  <a:srgbClr val="B39019"/>
                </a:solidFill>
                <a:latin typeface="Calibri" pitchFamily="34" charset="0"/>
                <a:cs typeface="mohammad bold art 1" pitchFamily="2" charset="-78"/>
              </a:rPr>
              <a:t>اختصاصات دائرة الادراج والمنتجات</a:t>
            </a:r>
            <a:endParaRPr lang="en-GB" sz="2800" dirty="0">
              <a:solidFill>
                <a:srgbClr val="B39019"/>
              </a:solidFill>
            </a:endParaRPr>
          </a:p>
        </p:txBody>
      </p:sp>
      <p:sp>
        <p:nvSpPr>
          <p:cNvPr id="2" name="Rectangle 1">
            <a:extLst>
              <a:ext uri="{FF2B5EF4-FFF2-40B4-BE49-F238E27FC236}">
                <a16:creationId xmlns:a16="http://schemas.microsoft.com/office/drawing/2014/main" id="{918C1E73-4431-4BFD-B43B-7C90867BF6D5}"/>
              </a:ext>
            </a:extLst>
          </p:cNvPr>
          <p:cNvSpPr/>
          <p:nvPr/>
        </p:nvSpPr>
        <p:spPr>
          <a:xfrm>
            <a:off x="205581" y="2130960"/>
            <a:ext cx="11780837" cy="4212692"/>
          </a:xfrm>
          <a:prstGeom prst="rect">
            <a:avLst/>
          </a:prstGeom>
        </p:spPr>
        <p:txBody>
          <a:bodyPr wrap="square">
            <a:spAutoFit/>
          </a:bodyPr>
          <a:lstStyle/>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عمل دراسات تستهدف طرح أدوات ومنتجات استثمارية جديدة قابلة للإدراج ودراسة مدى حاجة السوق لها ودراسة تأثيرها على الأطراف المعنية داخل الهيئة وخارجها، وذلك حسب نوع المنتج. </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دراسة طلبات إدراج الأوراق المالية والأدوات والمنتجات الاستثمارية في بورصات الأوراق المالية الكويتية في ضوء توصيات البورصة بشأنها بما يتفق مع ضوابط وتعليمات الهيئة.</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وضع الضوابط واللوائح لإدراج الأوراق المالية والأدوات والمنتجات الاستثمارية في بورصات الأوراق المالية الكويتية.</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دراسة إلغاء إدراج الأوراق المالية والأدوات والمنتجات الاستثمارية في بورصات الأوراق المالية الكويتية والتوصية بشأنها بما يتفق مع ضوابط وتعليمات الهيئة.</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دراسة طلبات الانسحاب الاختياري من أحد بورصات الأوراق المالية الكويتية والتوصية بشأنها بما يتفق مع ضوابط وتعليمات الهيئة.</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 المساهمة بدراسة إنشاء بورصات أوراق مالية جاذبة للاستثمار في دولة الكويت.</a:t>
            </a:r>
          </a:p>
          <a:p>
            <a:pPr marL="342900" lvl="0" indent="-342900" algn="justLow" rtl="1">
              <a:lnSpc>
                <a:spcPct val="150000"/>
              </a:lnSpc>
              <a:spcAft>
                <a:spcPts val="0"/>
              </a:spcAft>
              <a:buAutoNum type="arabicPeriod"/>
            </a:pPr>
            <a:r>
              <a:rPr lang="ar-KW" dirty="0">
                <a:solidFill>
                  <a:schemeClr val="accent1">
                    <a:lumMod val="50000"/>
                  </a:schemeClr>
                </a:solidFill>
                <a:latin typeface="Simplified Arabic" panose="02020603050405020304" pitchFamily="18" charset="-78"/>
                <a:ea typeface="Calibri" panose="020F0502020204030204" pitchFamily="34" charset="0"/>
                <a:cs typeface="mohammad bold art 1" pitchFamily="2" charset="-78"/>
              </a:rPr>
              <a:t>دراسة طلبات إعادة ورقة مالية أو أداة أو منتج استثماري للتداول بعد استيفاء متطلبات بورصة الأوراق المالية الكويتية.</a:t>
            </a:r>
          </a:p>
        </p:txBody>
      </p:sp>
    </p:spTree>
    <p:extLst>
      <p:ext uri="{BB962C8B-B14F-4D97-AF65-F5344CB8AC3E}">
        <p14:creationId xmlns:p14="http://schemas.microsoft.com/office/powerpoint/2010/main" val="3971372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746826" y="1135684"/>
            <a:ext cx="5044478" cy="560049"/>
          </a:xfrm>
        </p:spPr>
        <p:txBody>
          <a:bodyPr>
            <a:noAutofit/>
          </a:bodyPr>
          <a:lstStyle/>
          <a:p>
            <a:pPr algn="r"/>
            <a:r>
              <a:rPr lang="ar-KW" sz="2800" b="1" dirty="0">
                <a:solidFill>
                  <a:srgbClr val="B39019"/>
                </a:solidFill>
                <a:latin typeface="Calibri" pitchFamily="34" charset="0"/>
                <a:cs typeface="mohammad bold art 1" pitchFamily="2" charset="-78"/>
              </a:rPr>
              <a:t>اختصاصات دائرة الادراج والمنتجات</a:t>
            </a:r>
            <a:endParaRPr lang="en-GB" sz="2800" dirty="0">
              <a:solidFill>
                <a:srgbClr val="B39019"/>
              </a:solidFill>
            </a:endParaRPr>
          </a:p>
        </p:txBody>
      </p:sp>
      <p:sp>
        <p:nvSpPr>
          <p:cNvPr id="2" name="Rectangle 1">
            <a:extLst>
              <a:ext uri="{FF2B5EF4-FFF2-40B4-BE49-F238E27FC236}">
                <a16:creationId xmlns:a16="http://schemas.microsoft.com/office/drawing/2014/main" id="{918C1E73-4431-4BFD-B43B-7C90867BF6D5}"/>
              </a:ext>
            </a:extLst>
          </p:cNvPr>
          <p:cNvSpPr/>
          <p:nvPr/>
        </p:nvSpPr>
        <p:spPr>
          <a:xfrm>
            <a:off x="205581" y="1695733"/>
            <a:ext cx="11780837" cy="4628190"/>
          </a:xfrm>
          <a:prstGeom prst="rect">
            <a:avLst/>
          </a:prstGeom>
        </p:spPr>
        <p:txBody>
          <a:bodyPr wrap="square">
            <a:spAutoFit/>
          </a:bodyPr>
          <a:lstStyle/>
          <a:p>
            <a:pPr lvl="0" algn="justLow" rtl="1">
              <a:lnSpc>
                <a:spcPct val="150000"/>
              </a:lnSpc>
              <a:spcAft>
                <a:spcPts val="0"/>
              </a:spcAft>
            </a:pPr>
            <a:r>
              <a:rPr lang="ar-KW" dirty="0">
                <a:solidFill>
                  <a:srgbClr val="002060"/>
                </a:solidFill>
                <a:latin typeface="Simplified Arabic" panose="02020603050405020304" pitchFamily="18" charset="-78"/>
                <a:ea typeface="Calibri" panose="020F0502020204030204" pitchFamily="34" charset="0"/>
                <a:cs typeface="mohammad bold art 1" pitchFamily="2" charset="-78"/>
              </a:rPr>
              <a:t>8. مراجعة وتطوير الضوابط القائمة المتعلقة بكافة عمليات الإدراج والمنظمة في قواعد بورصات الأوراق  المالية الكويتية واللائحة التنفيذية لهيئة أسواق المال بشكل دوري لخلق بيئة جاذبة لإدراج الشركات في البورصة وبما يتناسب مع المتغيرات في بورصات الأوراق المالية الكويتية.</a:t>
            </a:r>
          </a:p>
          <a:p>
            <a:pPr lvl="0" algn="justLow" rtl="1">
              <a:lnSpc>
                <a:spcPct val="150000"/>
              </a:lnSpc>
              <a:spcAft>
                <a:spcPts val="0"/>
              </a:spcAft>
            </a:pPr>
            <a:r>
              <a:rPr lang="ar-KW" dirty="0">
                <a:solidFill>
                  <a:srgbClr val="002060"/>
                </a:solidFill>
                <a:latin typeface="Simplified Arabic" panose="02020603050405020304" pitchFamily="18" charset="-78"/>
                <a:ea typeface="Calibri" panose="020F0502020204030204" pitchFamily="34" charset="0"/>
                <a:cs typeface="mohammad bold art 1" pitchFamily="2" charset="-78"/>
              </a:rPr>
              <a:t>9. دراسة طلبات إدراج الأوراق المالية والأدوات والمنتجات الاستثمارية الكويتية في بورصات غير كويتية والتوصية بشأنها بما يتفق مع ضوابط وتعليمات الهيئة.</a:t>
            </a:r>
          </a:p>
          <a:p>
            <a:pPr lvl="0" algn="justLow" rtl="1">
              <a:lnSpc>
                <a:spcPct val="150000"/>
              </a:lnSpc>
              <a:spcAft>
                <a:spcPts val="0"/>
              </a:spcAft>
            </a:pPr>
            <a:r>
              <a:rPr lang="ar-KW" dirty="0">
                <a:solidFill>
                  <a:srgbClr val="002060"/>
                </a:solidFill>
                <a:latin typeface="Simplified Arabic" panose="02020603050405020304" pitchFamily="18" charset="-78"/>
                <a:ea typeface="Calibri" panose="020F0502020204030204" pitchFamily="34" charset="0"/>
                <a:cs typeface="mohammad bold art 1" pitchFamily="2" charset="-78"/>
              </a:rPr>
              <a:t>10. إعداد المذكرات والتقارير والإحصاءات والبيانات اللازمة لإنجاز أعمال الدائرة ورفع ما يلزم منها إلى المستوى الإداري الأعلى وتنفيذ قرارات الهيئة الصادرة في هذا الشأن.</a:t>
            </a:r>
          </a:p>
          <a:p>
            <a:pPr lvl="0" algn="justLow" rtl="1">
              <a:lnSpc>
                <a:spcPct val="150000"/>
              </a:lnSpc>
              <a:spcAft>
                <a:spcPts val="0"/>
              </a:spcAft>
            </a:pPr>
            <a:r>
              <a:rPr lang="ar-KW" dirty="0">
                <a:solidFill>
                  <a:srgbClr val="002060"/>
                </a:solidFill>
                <a:latin typeface="Simplified Arabic" panose="02020603050405020304" pitchFamily="18" charset="-78"/>
                <a:ea typeface="Calibri" panose="020F0502020204030204" pitchFamily="34" charset="0"/>
                <a:cs typeface="mohammad bold art 1" pitchFamily="2" charset="-78"/>
              </a:rPr>
              <a:t>11. إعداد دراسة تفصيلية متكاملة تشمل إشراك أصحاب المصلحة الداخليين والخارجيين لفهم طبيعة القطاع في دولة الكويت وعمل مقارنة معيارية للتطبيقات الناجحة لتوثيق الدروس المستفادة وتحديات التطبيق، للوصول لمتطلبات الأطر التشريعية والقانونية الملائمة وكذلك التسهيلات المطلوبة لهذا النوع من المنشآت ودراسة جدوى إطلاق بورصة متخصصة لتشجيع الادراج وتوفير أدوات التمويل غير التقليدية المناسبة. </a:t>
            </a:r>
          </a:p>
        </p:txBody>
      </p:sp>
    </p:spTree>
    <p:extLst>
      <p:ext uri="{BB962C8B-B14F-4D97-AF65-F5344CB8AC3E}">
        <p14:creationId xmlns:p14="http://schemas.microsoft.com/office/powerpoint/2010/main" val="2211172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5947954" y="1135684"/>
            <a:ext cx="5843350" cy="560049"/>
          </a:xfrm>
        </p:spPr>
        <p:txBody>
          <a:bodyPr>
            <a:noAutofit/>
          </a:bodyPr>
          <a:lstStyle/>
          <a:p>
            <a:pPr algn="r"/>
            <a:r>
              <a:rPr lang="ar-KW" sz="2800" dirty="0">
                <a:solidFill>
                  <a:srgbClr val="B39019"/>
                </a:solidFill>
                <a:cs typeface="mohammad bold art 1" pitchFamily="2" charset="-78"/>
              </a:rPr>
              <a:t>إنجازات دائرة الإدراج والمنتجات - تابع</a:t>
            </a:r>
            <a:endParaRPr lang="en-GB" sz="2800" dirty="0">
              <a:solidFill>
                <a:srgbClr val="B39019"/>
              </a:solidFill>
            </a:endParaRPr>
          </a:p>
        </p:txBody>
      </p:sp>
      <p:graphicFrame>
        <p:nvGraphicFramePr>
          <p:cNvPr id="6" name="Table 5">
            <a:extLst>
              <a:ext uri="{FF2B5EF4-FFF2-40B4-BE49-F238E27FC236}">
                <a16:creationId xmlns:a16="http://schemas.microsoft.com/office/drawing/2014/main" id="{0EB48288-D329-4696-BD8D-5C3EB96B03E8}"/>
              </a:ext>
            </a:extLst>
          </p:cNvPr>
          <p:cNvGraphicFramePr>
            <a:graphicFrameLocks noGrp="1"/>
          </p:cNvGraphicFramePr>
          <p:nvPr>
            <p:extLst>
              <p:ext uri="{D42A27DB-BD31-4B8C-83A1-F6EECF244321}">
                <p14:modId xmlns:p14="http://schemas.microsoft.com/office/powerpoint/2010/main" val="2402078882"/>
              </p:ext>
            </p:extLst>
          </p:nvPr>
        </p:nvGraphicFramePr>
        <p:xfrm>
          <a:off x="134325" y="1780226"/>
          <a:ext cx="11656980" cy="4516074"/>
        </p:xfrm>
        <a:graphic>
          <a:graphicData uri="http://schemas.openxmlformats.org/drawingml/2006/table">
            <a:tbl>
              <a:tblPr rtl="1">
                <a:tableStyleId>{5940675A-B579-460E-94D1-54222C63F5DA}</a:tableStyleId>
              </a:tblPr>
              <a:tblGrid>
                <a:gridCol w="1825016">
                  <a:extLst>
                    <a:ext uri="{9D8B030D-6E8A-4147-A177-3AD203B41FA5}">
                      <a16:colId xmlns:a16="http://schemas.microsoft.com/office/drawing/2014/main" val="2315355123"/>
                    </a:ext>
                  </a:extLst>
                </a:gridCol>
                <a:gridCol w="661065">
                  <a:extLst>
                    <a:ext uri="{9D8B030D-6E8A-4147-A177-3AD203B41FA5}">
                      <a16:colId xmlns:a16="http://schemas.microsoft.com/office/drawing/2014/main" val="1330438161"/>
                    </a:ext>
                  </a:extLst>
                </a:gridCol>
                <a:gridCol w="661065">
                  <a:extLst>
                    <a:ext uri="{9D8B030D-6E8A-4147-A177-3AD203B41FA5}">
                      <a16:colId xmlns:a16="http://schemas.microsoft.com/office/drawing/2014/main" val="2774344640"/>
                    </a:ext>
                  </a:extLst>
                </a:gridCol>
                <a:gridCol w="661065">
                  <a:extLst>
                    <a:ext uri="{9D8B030D-6E8A-4147-A177-3AD203B41FA5}">
                      <a16:colId xmlns:a16="http://schemas.microsoft.com/office/drawing/2014/main" val="1646772493"/>
                    </a:ext>
                  </a:extLst>
                </a:gridCol>
                <a:gridCol w="661065">
                  <a:extLst>
                    <a:ext uri="{9D8B030D-6E8A-4147-A177-3AD203B41FA5}">
                      <a16:colId xmlns:a16="http://schemas.microsoft.com/office/drawing/2014/main" val="131824624"/>
                    </a:ext>
                  </a:extLst>
                </a:gridCol>
                <a:gridCol w="661065">
                  <a:extLst>
                    <a:ext uri="{9D8B030D-6E8A-4147-A177-3AD203B41FA5}">
                      <a16:colId xmlns:a16="http://schemas.microsoft.com/office/drawing/2014/main" val="412243519"/>
                    </a:ext>
                  </a:extLst>
                </a:gridCol>
                <a:gridCol w="661065">
                  <a:extLst>
                    <a:ext uri="{9D8B030D-6E8A-4147-A177-3AD203B41FA5}">
                      <a16:colId xmlns:a16="http://schemas.microsoft.com/office/drawing/2014/main" val="3910475256"/>
                    </a:ext>
                  </a:extLst>
                </a:gridCol>
                <a:gridCol w="661065">
                  <a:extLst>
                    <a:ext uri="{9D8B030D-6E8A-4147-A177-3AD203B41FA5}">
                      <a16:colId xmlns:a16="http://schemas.microsoft.com/office/drawing/2014/main" val="2884611463"/>
                    </a:ext>
                  </a:extLst>
                </a:gridCol>
                <a:gridCol w="661065">
                  <a:extLst>
                    <a:ext uri="{9D8B030D-6E8A-4147-A177-3AD203B41FA5}">
                      <a16:colId xmlns:a16="http://schemas.microsoft.com/office/drawing/2014/main" val="3611201197"/>
                    </a:ext>
                  </a:extLst>
                </a:gridCol>
                <a:gridCol w="661065">
                  <a:extLst>
                    <a:ext uri="{9D8B030D-6E8A-4147-A177-3AD203B41FA5}">
                      <a16:colId xmlns:a16="http://schemas.microsoft.com/office/drawing/2014/main" val="3516422726"/>
                    </a:ext>
                  </a:extLst>
                </a:gridCol>
                <a:gridCol w="701423">
                  <a:extLst>
                    <a:ext uri="{9D8B030D-6E8A-4147-A177-3AD203B41FA5}">
                      <a16:colId xmlns:a16="http://schemas.microsoft.com/office/drawing/2014/main" val="1066577934"/>
                    </a:ext>
                  </a:extLst>
                </a:gridCol>
                <a:gridCol w="701423">
                  <a:extLst>
                    <a:ext uri="{9D8B030D-6E8A-4147-A177-3AD203B41FA5}">
                      <a16:colId xmlns:a16="http://schemas.microsoft.com/office/drawing/2014/main" val="518897651"/>
                    </a:ext>
                  </a:extLst>
                </a:gridCol>
                <a:gridCol w="701423">
                  <a:extLst>
                    <a:ext uri="{9D8B030D-6E8A-4147-A177-3AD203B41FA5}">
                      <a16:colId xmlns:a16="http://schemas.microsoft.com/office/drawing/2014/main" val="2407063208"/>
                    </a:ext>
                  </a:extLst>
                </a:gridCol>
                <a:gridCol w="1778110">
                  <a:extLst>
                    <a:ext uri="{9D8B030D-6E8A-4147-A177-3AD203B41FA5}">
                      <a16:colId xmlns:a16="http://schemas.microsoft.com/office/drawing/2014/main" val="774245234"/>
                    </a:ext>
                  </a:extLst>
                </a:gridCol>
              </a:tblGrid>
              <a:tr h="386610">
                <a:tc>
                  <a:txBody>
                    <a:bodyPr/>
                    <a:lstStyle/>
                    <a:p>
                      <a:pPr marL="0" marR="0" algn="ctr" rtl="1" fontAlgn="ctr">
                        <a:lnSpc>
                          <a:spcPct val="107000"/>
                        </a:lnSpc>
                        <a:spcBef>
                          <a:spcPts val="0"/>
                        </a:spcBef>
                        <a:spcAft>
                          <a:spcPts val="0"/>
                        </a:spcAft>
                      </a:pPr>
                      <a:r>
                        <a:rPr lang="ar-KW" sz="1000" b="1" kern="1200" dirty="0">
                          <a:solidFill>
                            <a:schemeClr val="bg1"/>
                          </a:solidFill>
                          <a:effectLst/>
                          <a:cs typeface="mohammad bold art 1" pitchFamily="2" charset="-78"/>
                        </a:rPr>
                        <a:t>السنة </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2011</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2012</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2013</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2014</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2015</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2016</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2017</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2018</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bg1"/>
                          </a:solidFill>
                          <a:effectLst/>
                          <a:cs typeface="mohammad bold art 1" pitchFamily="2" charset="-78"/>
                        </a:rPr>
                        <a:t>2019</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ar-KW" sz="1000" b="1" kern="1200" dirty="0">
                          <a:solidFill>
                            <a:schemeClr val="bg1"/>
                          </a:solidFill>
                          <a:effectLst/>
                          <a:cs typeface="mohammad bold art 1" pitchFamily="2" charset="-78"/>
                        </a:rPr>
                        <a:t>2020</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ar-KW" sz="1000" b="1" kern="1200" dirty="0">
                          <a:solidFill>
                            <a:schemeClr val="bg1"/>
                          </a:solidFill>
                          <a:effectLst/>
                          <a:cs typeface="mohammad bold art 1" pitchFamily="2" charset="-78"/>
                        </a:rPr>
                        <a:t>2021</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ar-KW" sz="1000" b="1" kern="1200" dirty="0">
                          <a:solidFill>
                            <a:schemeClr val="bg1"/>
                          </a:solidFill>
                          <a:effectLst/>
                          <a:cs typeface="mohammad bold art 1" pitchFamily="2" charset="-78"/>
                        </a:rPr>
                        <a:t>2022</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ar-KW" sz="1000" b="1" kern="1200" dirty="0">
                          <a:solidFill>
                            <a:schemeClr val="bg1"/>
                          </a:solidFill>
                          <a:effectLst/>
                          <a:cs typeface="mohammad bold art 1" pitchFamily="2" charset="-78"/>
                        </a:rPr>
                        <a:t>المجموع منذ إنشاء الهيئة </a:t>
                      </a:r>
                      <a:endParaRPr lang="en-US" sz="1000" b="1"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extLst>
                  <a:ext uri="{0D108BD9-81ED-4DB2-BD59-A6C34878D82A}">
                    <a16:rowId xmlns:a16="http://schemas.microsoft.com/office/drawing/2014/main" val="939122813"/>
                  </a:ext>
                </a:extLst>
              </a:tr>
              <a:tr h="260651">
                <a:tc gridSpan="14">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طلبات الانسحاب الاختياري</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0" marR="0" marT="0" marB="0">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2153662"/>
                  </a:ext>
                </a:extLst>
              </a:tr>
              <a:tr h="268577">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الموافقة على الانسحاب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8</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21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3</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51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391858934"/>
                  </a:ext>
                </a:extLst>
              </a:tr>
              <a:tr h="210858">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رفض الانسحاب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5</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889208191"/>
                  </a:ext>
                </a:extLst>
              </a:tr>
              <a:tr h="192567">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العدول عن الانسحاب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577566866"/>
                  </a:ext>
                </a:extLst>
              </a:tr>
              <a:tr h="374464">
                <a:tc>
                  <a:txBody>
                    <a:bodyPr/>
                    <a:lstStyle/>
                    <a:p>
                      <a:pPr marL="0" marR="0" algn="ctr" rtl="1" fontAlgn="ctr">
                        <a:lnSpc>
                          <a:spcPct val="107000"/>
                        </a:lnSpc>
                        <a:spcBef>
                          <a:spcPts val="0"/>
                        </a:spcBef>
                        <a:spcAft>
                          <a:spcPts val="0"/>
                        </a:spcAft>
                      </a:pPr>
                      <a:r>
                        <a:rPr lang="ar-KW" sz="1000" u="sng" kern="1200" dirty="0">
                          <a:solidFill>
                            <a:schemeClr val="bg1"/>
                          </a:solidFill>
                          <a:effectLst/>
                          <a:cs typeface="mohammad bold art 1" pitchFamily="2" charset="-78"/>
                        </a:rPr>
                        <a:t>مجموع طلبات الانسحاب خلال السنة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6</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10</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21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dirty="0">
                          <a:solidFill>
                            <a:schemeClr val="tx1"/>
                          </a:solidFill>
                          <a:effectLst/>
                          <a:cs typeface="mohammad bold art 1" pitchFamily="2" charset="-78"/>
                        </a:rPr>
                        <a:t>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u="sng" kern="1200" dirty="0">
                          <a:solidFill>
                            <a:schemeClr val="tx1"/>
                          </a:solidFill>
                          <a:effectLst/>
                          <a:cs typeface="mohammad bold art 1" pitchFamily="2" charset="-78"/>
                        </a:rPr>
                        <a:t>58</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031029887"/>
                  </a:ext>
                </a:extLst>
              </a:tr>
              <a:tr h="249473">
                <a:tc gridSpan="14">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طلبات الإدراج</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0" marR="0" marT="0" marB="0">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4721868"/>
                  </a:ext>
                </a:extLst>
              </a:tr>
              <a:tr h="192567">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الموافقة على الإدراج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13</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3606324173"/>
                  </a:ext>
                </a:extLst>
              </a:tr>
              <a:tr h="249473">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رفض الإدراج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3</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002063231"/>
                  </a:ext>
                </a:extLst>
              </a:tr>
              <a:tr h="374464">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الموافقة على الإدراج مشترك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8</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4080115136"/>
                  </a:ext>
                </a:extLst>
              </a:tr>
              <a:tr h="268577">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رفض الإدراج المشترك</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3165418963"/>
                  </a:ext>
                </a:extLst>
              </a:tr>
              <a:tr h="374464">
                <a:tc>
                  <a:txBody>
                    <a:bodyPr/>
                    <a:lstStyle/>
                    <a:p>
                      <a:pPr marL="0" marR="0" algn="ctr" rtl="1" fontAlgn="ctr">
                        <a:lnSpc>
                          <a:spcPct val="107000"/>
                        </a:lnSpc>
                        <a:spcBef>
                          <a:spcPts val="0"/>
                        </a:spcBef>
                        <a:spcAft>
                          <a:spcPts val="0"/>
                        </a:spcAft>
                      </a:pPr>
                      <a:r>
                        <a:rPr lang="ar-KW" sz="1000" u="sng" kern="1200" dirty="0">
                          <a:solidFill>
                            <a:schemeClr val="bg1"/>
                          </a:solidFill>
                          <a:effectLst/>
                          <a:cs typeface="mohammad bold art 1" pitchFamily="2" charset="-78"/>
                        </a:rPr>
                        <a:t>مجموع طلبات الإدراج خلال السنة</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0</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0</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3</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dirty="0">
                          <a:solidFill>
                            <a:schemeClr val="tx1"/>
                          </a:solidFill>
                          <a:effectLst/>
                          <a:latin typeface="Calibri" panose="020F0502020204030204" pitchFamily="34" charset="0"/>
                          <a:ea typeface="Calibri" panose="020F0502020204030204" pitchFamily="34" charset="0"/>
                          <a:cs typeface="mohammad bold art 1" pitchFamily="2" charset="-78"/>
                        </a:rPr>
                        <a:t>5</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4</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u="sng" kern="1200" dirty="0">
                          <a:solidFill>
                            <a:schemeClr val="tx1"/>
                          </a:solidFill>
                          <a:effectLst/>
                          <a:cs typeface="mohammad bold art 1" pitchFamily="2" charset="-78"/>
                        </a:rPr>
                        <a:t>25</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93597969"/>
                  </a:ext>
                </a:extLst>
              </a:tr>
              <a:tr h="249473">
                <a:tc gridSpan="14">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إلغاء الإدراج</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0" marR="0" marT="0" marB="0">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89724943"/>
                  </a:ext>
                </a:extLst>
              </a:tr>
              <a:tr h="249473">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إلغاء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dirty="0">
                          <a:solidFill>
                            <a:schemeClr val="tx1"/>
                          </a:solidFill>
                          <a:effectLst/>
                          <a:cs typeface="mohammad bold art 1" pitchFamily="2" charset="-78"/>
                        </a:rPr>
                        <a:t>12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5</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5</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0</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11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45</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787788041"/>
                  </a:ext>
                </a:extLst>
              </a:tr>
              <a:tr h="249473">
                <a:tc>
                  <a:txBody>
                    <a:bodyPr/>
                    <a:lstStyle/>
                    <a:p>
                      <a:pPr marL="0" marR="0" algn="ctr" rtl="1" fontAlgn="ctr">
                        <a:lnSpc>
                          <a:spcPct val="107000"/>
                        </a:lnSpc>
                        <a:spcBef>
                          <a:spcPts val="0"/>
                        </a:spcBef>
                        <a:spcAft>
                          <a:spcPts val="0"/>
                        </a:spcAft>
                      </a:pPr>
                      <a:r>
                        <a:rPr lang="ar-KW" sz="1000" kern="1200" dirty="0">
                          <a:solidFill>
                            <a:schemeClr val="bg1"/>
                          </a:solidFill>
                          <a:effectLst/>
                          <a:cs typeface="mohammad bold art 1" pitchFamily="2" charset="-78"/>
                        </a:rPr>
                        <a:t>عدم إلغاء </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en-US"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en-US"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KW" sz="1000" b="1" kern="1200">
                          <a:solidFill>
                            <a:schemeClr val="tx1"/>
                          </a:solidFill>
                          <a:effectLst/>
                          <a:cs typeface="mohammad bold art 1" pitchFamily="2" charset="-78"/>
                        </a:rPr>
                        <a:t>-</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9</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1100769698"/>
                  </a:ext>
                </a:extLst>
              </a:tr>
              <a:tr h="364910">
                <a:tc>
                  <a:txBody>
                    <a:bodyPr/>
                    <a:lstStyle/>
                    <a:p>
                      <a:pPr marL="0" marR="0" algn="ctr" rtl="1" fontAlgn="ctr">
                        <a:lnSpc>
                          <a:spcPct val="107000"/>
                        </a:lnSpc>
                        <a:spcBef>
                          <a:spcPts val="0"/>
                        </a:spcBef>
                        <a:spcAft>
                          <a:spcPts val="0"/>
                        </a:spcAft>
                      </a:pPr>
                      <a:r>
                        <a:rPr lang="ar-KW" sz="1000" u="sng" kern="1200" dirty="0">
                          <a:solidFill>
                            <a:schemeClr val="bg1"/>
                          </a:solidFill>
                          <a:effectLst/>
                          <a:cs typeface="mohammad bold art 1" pitchFamily="2" charset="-78"/>
                        </a:rPr>
                        <a:t>مجموع حالات إلغاء الإدراج خلال السنة</a:t>
                      </a:r>
                      <a:endParaRPr lang="en-US" sz="100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60000"/>
                        <a:lumOff val="40000"/>
                      </a:schemeClr>
                    </a:solidFill>
                  </a:tcPr>
                </a:tc>
                <a:tc>
                  <a:txBody>
                    <a:bodyPr/>
                    <a:lstStyle/>
                    <a:p>
                      <a:pPr marL="0" marR="0" algn="ctr" rtl="0" fontAlgn="ctr">
                        <a:lnSpc>
                          <a:spcPct val="107000"/>
                        </a:lnSpc>
                        <a:spcBef>
                          <a:spcPts val="0"/>
                        </a:spcBef>
                        <a:spcAft>
                          <a:spcPts val="0"/>
                        </a:spcAft>
                      </a:pPr>
                      <a:r>
                        <a:rPr lang="ar-SA" sz="1000" b="1" kern="1200" dirty="0">
                          <a:solidFill>
                            <a:schemeClr val="tx1"/>
                          </a:solidFill>
                          <a:effectLst/>
                          <a:cs typeface="mohammad bold art 1" pitchFamily="2" charset="-78"/>
                        </a:rPr>
                        <a:t>-</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14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8</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5</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1</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dirty="0">
                          <a:solidFill>
                            <a:schemeClr val="tx1"/>
                          </a:solidFill>
                          <a:effectLst/>
                          <a:cs typeface="mohammad bold art 1" pitchFamily="2" charset="-78"/>
                        </a:rPr>
                        <a:t>2</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2</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1" fontAlgn="ctr">
                        <a:lnSpc>
                          <a:spcPct val="107000"/>
                        </a:lnSpc>
                        <a:spcBef>
                          <a:spcPts val="0"/>
                        </a:spcBef>
                        <a:spcAft>
                          <a:spcPts val="0"/>
                        </a:spcAft>
                      </a:pPr>
                      <a:r>
                        <a:rPr lang="ar-SA" sz="1000" b="1" kern="1200">
                          <a:solidFill>
                            <a:schemeClr val="tx1"/>
                          </a:solidFill>
                          <a:effectLst/>
                          <a:cs typeface="mohammad bold art 1" pitchFamily="2" charset="-78"/>
                        </a:rPr>
                        <a:t>4</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ar-KW" sz="1000" b="1" kern="1200">
                          <a:solidFill>
                            <a:schemeClr val="tx1"/>
                          </a:solidFill>
                          <a:effectLst/>
                          <a:cs typeface="mohammad bold art 1" pitchFamily="2" charset="-78"/>
                        </a:rPr>
                        <a:t>3</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0" marR="0" marT="0"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ar-KW" sz="1000" b="1" kern="1200">
                          <a:solidFill>
                            <a:schemeClr val="tx1"/>
                          </a:solidFill>
                          <a:effectLst/>
                          <a:cs typeface="mohammad bold art 1" pitchFamily="2" charset="-78"/>
                        </a:rPr>
                        <a:t>11</a:t>
                      </a:r>
                      <a:endParaRPr lang="en-US" sz="1000" b="1">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tc>
                  <a:txBody>
                    <a:bodyPr/>
                    <a:lstStyle/>
                    <a:p>
                      <a:pPr marL="0" marR="0" algn="ctr" rtl="0" fontAlgn="ctr">
                        <a:lnSpc>
                          <a:spcPct val="107000"/>
                        </a:lnSpc>
                        <a:spcBef>
                          <a:spcPts val="0"/>
                        </a:spcBef>
                        <a:spcAft>
                          <a:spcPts val="0"/>
                        </a:spcAft>
                      </a:pPr>
                      <a:r>
                        <a:rPr lang="ar-SA" sz="1000" b="1" u="sng" kern="1200" dirty="0">
                          <a:solidFill>
                            <a:schemeClr val="tx1"/>
                          </a:solidFill>
                          <a:effectLst/>
                          <a:cs typeface="mohammad bold art 1" pitchFamily="2" charset="-78"/>
                        </a:rPr>
                        <a:t>54</a:t>
                      </a:r>
                      <a:endParaRPr lang="en-US" sz="1000" b="1" dirty="0">
                        <a:solidFill>
                          <a:schemeClr val="tx1"/>
                        </a:solidFill>
                        <a:effectLst/>
                        <a:latin typeface="Calibri" panose="020F0502020204030204" pitchFamily="34" charset="0"/>
                        <a:ea typeface="Calibri" panose="020F0502020204030204" pitchFamily="34" charset="0"/>
                        <a:cs typeface="mohammad bold art 1" pitchFamily="2" charset="-78"/>
                      </a:endParaRPr>
                    </a:p>
                  </a:txBody>
                  <a:tcPr marL="7403" marR="7403" marT="7403" marB="0" anchor="ctr">
                    <a:solidFill>
                      <a:schemeClr val="accent1">
                        <a:lumMod val="20000"/>
                        <a:lumOff val="80000"/>
                      </a:schemeClr>
                    </a:solidFill>
                  </a:tcPr>
                </a:tc>
                <a:extLst>
                  <a:ext uri="{0D108BD9-81ED-4DB2-BD59-A6C34878D82A}">
                    <a16:rowId xmlns:a16="http://schemas.microsoft.com/office/drawing/2014/main" val="717126740"/>
                  </a:ext>
                </a:extLst>
              </a:tr>
            </a:tbl>
          </a:graphicData>
        </a:graphic>
      </p:graphicFrame>
    </p:spTree>
    <p:extLst>
      <p:ext uri="{BB962C8B-B14F-4D97-AF65-F5344CB8AC3E}">
        <p14:creationId xmlns:p14="http://schemas.microsoft.com/office/powerpoint/2010/main" val="2530299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5660571" y="1135684"/>
            <a:ext cx="6130733" cy="560049"/>
          </a:xfrm>
        </p:spPr>
        <p:txBody>
          <a:bodyPr>
            <a:noAutofit/>
          </a:bodyPr>
          <a:lstStyle/>
          <a:p>
            <a:pPr algn="r"/>
            <a:r>
              <a:rPr lang="ar-KW" sz="2800" dirty="0">
                <a:solidFill>
                  <a:srgbClr val="B39019"/>
                </a:solidFill>
                <a:cs typeface="mohammad bold art 1" pitchFamily="2" charset="-78"/>
              </a:rPr>
              <a:t>إنجازات دائرة الإدراج والمنتجات - تابع</a:t>
            </a:r>
            <a:endParaRPr lang="en-GB" sz="2800" dirty="0">
              <a:solidFill>
                <a:srgbClr val="B39019"/>
              </a:solidFill>
            </a:endParaRPr>
          </a:p>
        </p:txBody>
      </p:sp>
      <p:sp>
        <p:nvSpPr>
          <p:cNvPr id="7" name="Content Placeholder 7">
            <a:extLst>
              <a:ext uri="{FF2B5EF4-FFF2-40B4-BE49-F238E27FC236}">
                <a16:creationId xmlns:a16="http://schemas.microsoft.com/office/drawing/2014/main" id="{8E5C590B-330D-407C-AB97-838221CA6467}"/>
              </a:ext>
            </a:extLst>
          </p:cNvPr>
          <p:cNvSpPr txBox="1">
            <a:spLocks/>
          </p:cNvSpPr>
          <p:nvPr/>
        </p:nvSpPr>
        <p:spPr>
          <a:xfrm>
            <a:off x="134326" y="1695734"/>
            <a:ext cx="12057674" cy="7513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just" rtl="1"/>
            <a:r>
              <a:rPr lang="ar-SA" dirty="0">
                <a:solidFill>
                  <a:srgbClr val="495E78"/>
                </a:solidFill>
                <a:cs typeface="mohammad bold art 1" pitchFamily="2" charset="-78"/>
              </a:rPr>
              <a:t>يوضح الرسم البياني أدناه عدد الشركات التي تم إدراجها في بورصة الكويت للأوراق المالية والتي تم انسحابها اختيارياً للسنوات (</a:t>
            </a:r>
            <a:r>
              <a:rPr lang="en-GB" dirty="0">
                <a:solidFill>
                  <a:srgbClr val="495E78"/>
                </a:solidFill>
                <a:cs typeface="mohammad bold art 1" pitchFamily="2" charset="-78"/>
              </a:rPr>
              <a:t>2022-2011</a:t>
            </a:r>
            <a:r>
              <a:rPr lang="ar-SA" dirty="0">
                <a:solidFill>
                  <a:srgbClr val="495E78"/>
                </a:solidFill>
                <a:cs typeface="mohammad bold art 1" pitchFamily="2" charset="-78"/>
              </a:rPr>
              <a:t>): </a:t>
            </a:r>
            <a:endParaRPr lang="en-US" dirty="0">
              <a:solidFill>
                <a:srgbClr val="495E78"/>
              </a:solidFill>
              <a:cs typeface="mohammad bold art 1" pitchFamily="2" charset="-78"/>
            </a:endParaRPr>
          </a:p>
          <a:p>
            <a:pPr lvl="1" algn="just" rtl="1"/>
            <a:endParaRPr lang="en-US" dirty="0">
              <a:solidFill>
                <a:srgbClr val="495E78"/>
              </a:solidFill>
              <a:cs typeface="mohammad bold art 1" pitchFamily="2" charset="-78"/>
            </a:endParaRPr>
          </a:p>
          <a:p>
            <a:pPr algn="r" rtl="1">
              <a:buFont typeface="Wingdings" panose="05000000000000000000" pitchFamily="2" charset="2"/>
              <a:buChar char="§"/>
            </a:pPr>
            <a:endParaRPr lang="en-US" sz="2000" dirty="0">
              <a:solidFill>
                <a:srgbClr val="495E78"/>
              </a:solidFill>
              <a:cs typeface="mohammad bold art 1" pitchFamily="2" charset="-78"/>
            </a:endParaRPr>
          </a:p>
        </p:txBody>
      </p:sp>
      <p:graphicFrame>
        <p:nvGraphicFramePr>
          <p:cNvPr id="8" name="Chart 7">
            <a:extLst>
              <a:ext uri="{FF2B5EF4-FFF2-40B4-BE49-F238E27FC236}">
                <a16:creationId xmlns:a16="http://schemas.microsoft.com/office/drawing/2014/main" id="{0F50CBC8-7A54-4777-8D41-7FC60342314C}"/>
              </a:ext>
            </a:extLst>
          </p:cNvPr>
          <p:cNvGraphicFramePr>
            <a:graphicFrameLocks/>
          </p:cNvGraphicFramePr>
          <p:nvPr>
            <p:extLst>
              <p:ext uri="{D42A27DB-BD31-4B8C-83A1-F6EECF244321}">
                <p14:modId xmlns:p14="http://schemas.microsoft.com/office/powerpoint/2010/main" val="3190983740"/>
              </p:ext>
            </p:extLst>
          </p:nvPr>
        </p:nvGraphicFramePr>
        <p:xfrm>
          <a:off x="296091" y="2447111"/>
          <a:ext cx="11316789" cy="37708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14566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4911634" y="1135684"/>
            <a:ext cx="6879670" cy="560049"/>
          </a:xfrm>
        </p:spPr>
        <p:txBody>
          <a:bodyPr>
            <a:noAutofit/>
          </a:bodyPr>
          <a:lstStyle/>
          <a:p>
            <a:pPr algn="r"/>
            <a:r>
              <a:rPr lang="ar-KW" sz="2800" dirty="0">
                <a:solidFill>
                  <a:srgbClr val="AD8100"/>
                </a:solidFill>
                <a:cs typeface="mohammad bold art 1" pitchFamily="2" charset="-78"/>
              </a:rPr>
              <a:t>المشاريع الخاصة بدائرة الإدراج والمنتجات</a:t>
            </a:r>
            <a:endParaRPr lang="en-GB" sz="2800" dirty="0">
              <a:solidFill>
                <a:srgbClr val="AD8100"/>
              </a:solidFill>
            </a:endParaRPr>
          </a:p>
        </p:txBody>
      </p:sp>
      <p:graphicFrame>
        <p:nvGraphicFramePr>
          <p:cNvPr id="6" name="Diagram 5">
            <a:extLst>
              <a:ext uri="{FF2B5EF4-FFF2-40B4-BE49-F238E27FC236}">
                <a16:creationId xmlns:a16="http://schemas.microsoft.com/office/drawing/2014/main" id="{9E7A1DC8-7FD5-4FCE-9F23-3C138A185CF7}"/>
              </a:ext>
            </a:extLst>
          </p:cNvPr>
          <p:cNvGraphicFramePr/>
          <p:nvPr>
            <p:extLst>
              <p:ext uri="{D42A27DB-BD31-4B8C-83A1-F6EECF244321}">
                <p14:modId xmlns:p14="http://schemas.microsoft.com/office/powerpoint/2010/main" val="3612303294"/>
              </p:ext>
            </p:extLst>
          </p:nvPr>
        </p:nvGraphicFramePr>
        <p:xfrm>
          <a:off x="1696750" y="1823721"/>
          <a:ext cx="9058233" cy="440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5734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243926" y="1605947"/>
            <a:ext cx="5044478" cy="560049"/>
          </a:xfrm>
        </p:spPr>
        <p:txBody>
          <a:bodyPr>
            <a:noAutofit/>
          </a:bodyPr>
          <a:lstStyle/>
          <a:p>
            <a:pPr algn="r"/>
            <a:r>
              <a:rPr lang="ar-KW" sz="4000" dirty="0">
                <a:solidFill>
                  <a:srgbClr val="AD8100"/>
                </a:solidFill>
                <a:cs typeface="mohammad bold art 1" pitchFamily="2" charset="-78"/>
              </a:rPr>
              <a:t>جدول المحتويات</a:t>
            </a:r>
            <a:endParaRPr lang="en-GB" sz="4000" dirty="0">
              <a:solidFill>
                <a:srgbClr val="AD8100"/>
              </a:solidFill>
            </a:endParaRPr>
          </a:p>
        </p:txBody>
      </p:sp>
      <p:sp>
        <p:nvSpPr>
          <p:cNvPr id="6" name="Content Placeholder 2">
            <a:extLst>
              <a:ext uri="{FF2B5EF4-FFF2-40B4-BE49-F238E27FC236}">
                <a16:creationId xmlns:a16="http://schemas.microsoft.com/office/drawing/2014/main" id="{4BBC99A4-8952-4750-83D0-C690C8422334}"/>
              </a:ext>
            </a:extLst>
          </p:cNvPr>
          <p:cNvSpPr txBox="1">
            <a:spLocks/>
          </p:cNvSpPr>
          <p:nvPr/>
        </p:nvSpPr>
        <p:spPr>
          <a:xfrm>
            <a:off x="3058804" y="2540861"/>
            <a:ext cx="8229600" cy="34898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fontAlgn="base">
              <a:spcBef>
                <a:spcPct val="0"/>
              </a:spcBef>
              <a:spcAft>
                <a:spcPts val="600"/>
              </a:spcAft>
              <a:buClr>
                <a:schemeClr val="tx2"/>
              </a:buClr>
            </a:pPr>
            <a:r>
              <a:rPr lang="ar-KW" sz="2800" b="1" dirty="0">
                <a:solidFill>
                  <a:schemeClr val="tx2">
                    <a:lumMod val="75000"/>
                  </a:schemeClr>
                </a:solidFill>
                <a:cs typeface="mohammad bold art 1" pitchFamily="2" charset="-78"/>
              </a:rPr>
              <a:t>نبذة عن إدارة تنظيم الأسواق</a:t>
            </a:r>
          </a:p>
          <a:p>
            <a:pPr algn="r" rtl="1" fontAlgn="base">
              <a:spcBef>
                <a:spcPct val="0"/>
              </a:spcBef>
              <a:spcAft>
                <a:spcPts val="600"/>
              </a:spcAft>
              <a:buClr>
                <a:schemeClr val="tx2"/>
              </a:buClr>
            </a:pPr>
            <a:endParaRPr lang="ar-KW" sz="2800" dirty="0">
              <a:solidFill>
                <a:schemeClr val="tx2">
                  <a:lumMod val="75000"/>
                </a:schemeClr>
              </a:solidFill>
              <a:cs typeface="mohammad bold art 1" pitchFamily="2" charset="-78"/>
            </a:endParaRPr>
          </a:p>
          <a:p>
            <a:pPr algn="r" rtl="1" fontAlgn="base">
              <a:spcBef>
                <a:spcPct val="0"/>
              </a:spcBef>
              <a:spcAft>
                <a:spcPts val="600"/>
              </a:spcAft>
            </a:pPr>
            <a:r>
              <a:rPr lang="ar-KW" sz="2800" dirty="0">
                <a:solidFill>
                  <a:schemeClr val="tx2">
                    <a:lumMod val="75000"/>
                  </a:schemeClr>
                </a:solidFill>
                <a:cs typeface="mohammad bold art 1" pitchFamily="2" charset="-78"/>
              </a:rPr>
              <a:t>الأعمال التي تقوم بها الإدارة</a:t>
            </a:r>
            <a:r>
              <a:rPr lang="en-US" sz="2800" dirty="0">
                <a:solidFill>
                  <a:schemeClr val="tx2">
                    <a:lumMod val="75000"/>
                  </a:schemeClr>
                </a:solidFill>
                <a:cs typeface="mohammad bold art 1" pitchFamily="2" charset="-78"/>
              </a:rPr>
              <a:t>:</a:t>
            </a:r>
          </a:p>
          <a:p>
            <a:pPr algn="r" rtl="1" fontAlgn="base">
              <a:spcBef>
                <a:spcPct val="0"/>
              </a:spcBef>
              <a:spcAft>
                <a:spcPts val="600"/>
              </a:spcAft>
            </a:pPr>
            <a:endParaRPr lang="ar-KW" sz="2800" dirty="0">
              <a:solidFill>
                <a:schemeClr val="tx2">
                  <a:lumMod val="75000"/>
                </a:schemeClr>
              </a:solidFill>
              <a:cs typeface="mohammad bold art 1" pitchFamily="2" charset="-78"/>
            </a:endParaRPr>
          </a:p>
          <a:p>
            <a:pPr algn="r" rtl="1" fontAlgn="base">
              <a:spcBef>
                <a:spcPct val="0"/>
              </a:spcBef>
              <a:spcAft>
                <a:spcPts val="600"/>
              </a:spcAft>
              <a:buFont typeface="Wingdings" panose="05000000000000000000" pitchFamily="2" charset="2"/>
              <a:buChar char="Ø"/>
            </a:pPr>
            <a:r>
              <a:rPr lang="ar-KW" sz="2800" i="1" dirty="0">
                <a:solidFill>
                  <a:srgbClr val="00B0F0"/>
                </a:solidFill>
                <a:cs typeface="mohammad bold art 1" pitchFamily="2" charset="-78"/>
              </a:rPr>
              <a:t>دائرة الإدراج والمنتجات</a:t>
            </a:r>
            <a:endParaRPr lang="en-US" sz="2800" i="1" dirty="0">
              <a:solidFill>
                <a:srgbClr val="00B0F0"/>
              </a:solidFill>
              <a:cs typeface="mohammad bold art 1" pitchFamily="2" charset="-78"/>
            </a:endParaRPr>
          </a:p>
          <a:p>
            <a:pPr algn="r" rtl="1" fontAlgn="base">
              <a:spcBef>
                <a:spcPct val="0"/>
              </a:spcBef>
              <a:spcAft>
                <a:spcPts val="600"/>
              </a:spcAft>
            </a:pPr>
            <a:endParaRPr lang="ar-KW" sz="2800" i="1" dirty="0">
              <a:solidFill>
                <a:schemeClr val="tx2">
                  <a:lumMod val="75000"/>
                </a:schemeClr>
              </a:solidFill>
              <a:cs typeface="mohammad bold art 1" pitchFamily="2" charset="-78"/>
            </a:endParaRPr>
          </a:p>
          <a:p>
            <a:pPr algn="r" rtl="1" fontAlgn="base">
              <a:spcBef>
                <a:spcPct val="0"/>
              </a:spcBef>
              <a:spcAft>
                <a:spcPts val="600"/>
              </a:spcAft>
            </a:pPr>
            <a:r>
              <a:rPr lang="ar-KW" sz="2800" dirty="0">
                <a:solidFill>
                  <a:schemeClr val="tx2">
                    <a:lumMod val="75000"/>
                  </a:schemeClr>
                </a:solidFill>
                <a:cs typeface="mohammad bold art 1" pitchFamily="2" charset="-78"/>
              </a:rPr>
              <a:t>الجهات الخارجية ذات العلاقة</a:t>
            </a:r>
          </a:p>
          <a:p>
            <a:pPr algn="r" rtl="1" fontAlgn="base">
              <a:spcBef>
                <a:spcPct val="0"/>
              </a:spcBef>
              <a:spcAft>
                <a:spcPts val="600"/>
              </a:spcAft>
            </a:pPr>
            <a:endParaRPr lang="ar-KW" sz="2800" dirty="0">
              <a:solidFill>
                <a:schemeClr val="tx2">
                  <a:lumMod val="75000"/>
                </a:schemeClr>
              </a:solidFill>
              <a:cs typeface="mohammad bold art 1" pitchFamily="2" charset="-78"/>
            </a:endParaRPr>
          </a:p>
          <a:p>
            <a:pPr algn="r" rtl="1" fontAlgn="base">
              <a:spcBef>
                <a:spcPct val="0"/>
              </a:spcBef>
              <a:spcAft>
                <a:spcPts val="600"/>
              </a:spcAft>
            </a:pPr>
            <a:endParaRPr lang="ar-KW" sz="2800" i="1" dirty="0">
              <a:solidFill>
                <a:schemeClr val="tx2">
                  <a:lumMod val="75000"/>
                </a:schemeClr>
              </a:solidFill>
              <a:cs typeface="mohammad bold art 1" pitchFamily="2" charset="-78"/>
            </a:endParaRPr>
          </a:p>
        </p:txBody>
      </p:sp>
    </p:spTree>
    <p:extLst>
      <p:ext uri="{BB962C8B-B14F-4D97-AF65-F5344CB8AC3E}">
        <p14:creationId xmlns:p14="http://schemas.microsoft.com/office/powerpoint/2010/main" val="766601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850392" y="2033987"/>
            <a:ext cx="5044478" cy="560049"/>
          </a:xfrm>
        </p:spPr>
        <p:txBody>
          <a:bodyPr>
            <a:noAutofit/>
          </a:bodyPr>
          <a:lstStyle/>
          <a:p>
            <a:pPr algn="r"/>
            <a:r>
              <a:rPr lang="ar-KW" sz="2800" b="1" dirty="0">
                <a:solidFill>
                  <a:srgbClr val="B39019"/>
                </a:solidFill>
                <a:latin typeface="Calibri" pitchFamily="34" charset="0"/>
                <a:cs typeface="mohammad bold art 1" pitchFamily="2" charset="-78"/>
              </a:rPr>
              <a:t>اختصاصات دائرة الادراج والمنتجات</a:t>
            </a:r>
            <a:endParaRPr lang="en-GB" sz="2800" dirty="0">
              <a:solidFill>
                <a:srgbClr val="B39019"/>
              </a:solidFill>
            </a:endParaRPr>
          </a:p>
        </p:txBody>
      </p:sp>
      <p:grpSp>
        <p:nvGrpSpPr>
          <p:cNvPr id="6" name="Group 5">
            <a:extLst>
              <a:ext uri="{FF2B5EF4-FFF2-40B4-BE49-F238E27FC236}">
                <a16:creationId xmlns:a16="http://schemas.microsoft.com/office/drawing/2014/main" id="{912A430E-CB0E-46CB-AFC7-298FA0DFB932}"/>
              </a:ext>
            </a:extLst>
          </p:cNvPr>
          <p:cNvGrpSpPr/>
          <p:nvPr/>
        </p:nvGrpSpPr>
        <p:grpSpPr>
          <a:xfrm>
            <a:off x="864509" y="1330875"/>
            <a:ext cx="6119765" cy="4841016"/>
            <a:chOff x="2411760" y="1406913"/>
            <a:chExt cx="5288415" cy="4183380"/>
          </a:xfrm>
        </p:grpSpPr>
        <p:grpSp>
          <p:nvGrpSpPr>
            <p:cNvPr id="9" name="Group 4">
              <a:extLst>
                <a:ext uri="{FF2B5EF4-FFF2-40B4-BE49-F238E27FC236}">
                  <a16:creationId xmlns:a16="http://schemas.microsoft.com/office/drawing/2014/main" id="{4199E1C5-0869-49B9-875E-8A6CB7F74D0D}"/>
                </a:ext>
              </a:extLst>
            </p:cNvPr>
            <p:cNvGrpSpPr>
              <a:grpSpLocks/>
            </p:cNvGrpSpPr>
            <p:nvPr/>
          </p:nvGrpSpPr>
          <p:grpSpPr bwMode="auto">
            <a:xfrm>
              <a:off x="3608995" y="1406913"/>
              <a:ext cx="1644129" cy="1415891"/>
              <a:chOff x="2356" y="928"/>
              <a:chExt cx="1192" cy="991"/>
            </a:xfrm>
          </p:grpSpPr>
          <p:grpSp>
            <p:nvGrpSpPr>
              <p:cNvPr id="52" name="Group 5">
                <a:extLst>
                  <a:ext uri="{FF2B5EF4-FFF2-40B4-BE49-F238E27FC236}">
                    <a16:creationId xmlns:a16="http://schemas.microsoft.com/office/drawing/2014/main" id="{577CD2CB-1FE4-4645-820D-871ABC026F7E}"/>
                  </a:ext>
                </a:extLst>
              </p:cNvPr>
              <p:cNvGrpSpPr>
                <a:grpSpLocks/>
              </p:cNvGrpSpPr>
              <p:nvPr/>
            </p:nvGrpSpPr>
            <p:grpSpPr bwMode="auto">
              <a:xfrm>
                <a:off x="2356" y="960"/>
                <a:ext cx="1192" cy="959"/>
                <a:chOff x="2057" y="862"/>
                <a:chExt cx="1549" cy="1351"/>
              </a:xfrm>
            </p:grpSpPr>
            <p:sp>
              <p:nvSpPr>
                <p:cNvPr id="54" name="AutoShape 6">
                  <a:extLst>
                    <a:ext uri="{FF2B5EF4-FFF2-40B4-BE49-F238E27FC236}">
                      <a16:creationId xmlns:a16="http://schemas.microsoft.com/office/drawing/2014/main" id="{CEFF8A80-5782-4A87-A41C-8176C42BFD2F}"/>
                    </a:ext>
                  </a:extLst>
                </p:cNvPr>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55" name="AutoShape 7">
                  <a:extLst>
                    <a:ext uri="{FF2B5EF4-FFF2-40B4-BE49-F238E27FC236}">
                      <a16:creationId xmlns:a16="http://schemas.microsoft.com/office/drawing/2014/main" id="{EF5D2DD5-E1DA-4AD9-8BC1-454F924234FC}"/>
                    </a:ext>
                  </a:extLst>
                </p:cNvPr>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56" name="AutoShape 8">
                  <a:extLst>
                    <a:ext uri="{FF2B5EF4-FFF2-40B4-BE49-F238E27FC236}">
                      <a16:creationId xmlns:a16="http://schemas.microsoft.com/office/drawing/2014/main" id="{443B20A7-C96D-4951-B983-CFD168C566EF}"/>
                    </a:ext>
                  </a:extLst>
                </p:cNvPr>
                <p:cNvSpPr>
                  <a:spLocks noChangeArrowheads="1"/>
                </p:cNvSpPr>
                <p:nvPr/>
              </p:nvSpPr>
              <p:spPr bwMode="gray">
                <a:xfrm>
                  <a:off x="2147" y="942"/>
                  <a:ext cx="1350" cy="1168"/>
                </a:xfrm>
                <a:prstGeom prst="hexagon">
                  <a:avLst>
                    <a:gd name="adj" fmla="val 28896"/>
                    <a:gd name="vf" fmla="val 115470"/>
                  </a:avLst>
                </a:prstGeom>
                <a:solidFill>
                  <a:schemeClr val="accent2">
                    <a:lumMod val="60000"/>
                    <a:lumOff val="4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53" name="Text Box 9">
                <a:extLst>
                  <a:ext uri="{FF2B5EF4-FFF2-40B4-BE49-F238E27FC236}">
                    <a16:creationId xmlns:a16="http://schemas.microsoft.com/office/drawing/2014/main" id="{0A100AEB-F07E-4EB6-BDFD-F1EB06157404}"/>
                  </a:ext>
                </a:extLst>
              </p:cNvPr>
              <p:cNvSpPr txBox="1">
                <a:spLocks noChangeArrowheads="1"/>
              </p:cNvSpPr>
              <p:nvPr/>
            </p:nvSpPr>
            <p:spPr bwMode="gray">
              <a:xfrm>
                <a:off x="2549" y="928"/>
                <a:ext cx="838" cy="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endParaRPr lang="en-US" dirty="0"/>
              </a:p>
              <a:p>
                <a:pPr lvl="0" algn="ctr"/>
                <a:r>
                  <a:rPr lang="ar-KW" b="1" dirty="0">
                    <a:solidFill>
                      <a:schemeClr val="bg1"/>
                    </a:solidFill>
                    <a:cs typeface="mohammad bold art 1" pitchFamily="2" charset="-78"/>
                  </a:rPr>
                  <a:t>الشركة الكويتية للمقاصة</a:t>
                </a:r>
                <a:endParaRPr lang="en-US" b="1" dirty="0">
                  <a:solidFill>
                    <a:schemeClr val="bg1"/>
                  </a:solidFill>
                  <a:cs typeface="mohammad bold art 1" pitchFamily="2" charset="-78"/>
                </a:endParaRPr>
              </a:p>
            </p:txBody>
          </p:sp>
        </p:grpSp>
        <p:grpSp>
          <p:nvGrpSpPr>
            <p:cNvPr id="10" name="Group 10">
              <a:extLst>
                <a:ext uri="{FF2B5EF4-FFF2-40B4-BE49-F238E27FC236}">
                  <a16:creationId xmlns:a16="http://schemas.microsoft.com/office/drawing/2014/main" id="{9EDB7F7E-68CB-494C-AA49-41D4CB3A329D}"/>
                </a:ext>
              </a:extLst>
            </p:cNvPr>
            <p:cNvGrpSpPr>
              <a:grpSpLocks/>
            </p:cNvGrpSpPr>
            <p:nvPr/>
          </p:nvGrpSpPr>
          <p:grpSpPr bwMode="auto">
            <a:xfrm>
              <a:off x="2411760" y="2135576"/>
              <a:ext cx="1645508" cy="1411605"/>
              <a:chOff x="1488" y="1438"/>
              <a:chExt cx="1193" cy="988"/>
            </a:xfrm>
          </p:grpSpPr>
          <p:grpSp>
            <p:nvGrpSpPr>
              <p:cNvPr id="47" name="Group 11">
                <a:extLst>
                  <a:ext uri="{FF2B5EF4-FFF2-40B4-BE49-F238E27FC236}">
                    <a16:creationId xmlns:a16="http://schemas.microsoft.com/office/drawing/2014/main" id="{F82BBC35-9EEC-45CB-97AC-C93F4EA68369}"/>
                  </a:ext>
                </a:extLst>
              </p:cNvPr>
              <p:cNvGrpSpPr>
                <a:grpSpLocks/>
              </p:cNvGrpSpPr>
              <p:nvPr/>
            </p:nvGrpSpPr>
            <p:grpSpPr bwMode="auto">
              <a:xfrm>
                <a:off x="1488" y="1438"/>
                <a:ext cx="1193" cy="959"/>
                <a:chOff x="1110" y="2656"/>
                <a:chExt cx="1549" cy="1351"/>
              </a:xfrm>
            </p:grpSpPr>
            <p:sp>
              <p:nvSpPr>
                <p:cNvPr id="49" name="AutoShape 12">
                  <a:extLst>
                    <a:ext uri="{FF2B5EF4-FFF2-40B4-BE49-F238E27FC236}">
                      <a16:creationId xmlns:a16="http://schemas.microsoft.com/office/drawing/2014/main" id="{7AF084D1-AD00-4F85-91E7-133B169CA480}"/>
                    </a:ext>
                  </a:extLst>
                </p:cNvPr>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50" name="AutoShape 13">
                  <a:extLst>
                    <a:ext uri="{FF2B5EF4-FFF2-40B4-BE49-F238E27FC236}">
                      <a16:creationId xmlns:a16="http://schemas.microsoft.com/office/drawing/2014/main" id="{C5B914C1-0E05-49AF-A57D-D4434AB570E2}"/>
                    </a:ext>
                  </a:extLst>
                </p:cNvPr>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51" name="AutoShape 14">
                  <a:extLst>
                    <a:ext uri="{FF2B5EF4-FFF2-40B4-BE49-F238E27FC236}">
                      <a16:creationId xmlns:a16="http://schemas.microsoft.com/office/drawing/2014/main" id="{7AE421CD-71CC-4EFC-88F1-E4F2955AB084}"/>
                    </a:ext>
                  </a:extLst>
                </p:cNvPr>
                <p:cNvSpPr>
                  <a:spLocks noChangeArrowheads="1"/>
                </p:cNvSpPr>
                <p:nvPr/>
              </p:nvSpPr>
              <p:spPr bwMode="gray">
                <a:xfrm>
                  <a:off x="1200" y="2736"/>
                  <a:ext cx="1350" cy="1168"/>
                </a:xfrm>
                <a:prstGeom prst="hexagon">
                  <a:avLst>
                    <a:gd name="adj" fmla="val 28896"/>
                    <a:gd name="vf" fmla="val 115470"/>
                  </a:avLst>
                </a:prstGeom>
                <a:solidFill>
                  <a:schemeClr val="accent1">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48" name="Text Box 15">
                <a:extLst>
                  <a:ext uri="{FF2B5EF4-FFF2-40B4-BE49-F238E27FC236}">
                    <a16:creationId xmlns:a16="http://schemas.microsoft.com/office/drawing/2014/main" id="{B02622A6-489E-489E-8340-F71299B3039A}"/>
                  </a:ext>
                </a:extLst>
              </p:cNvPr>
              <p:cNvSpPr txBox="1">
                <a:spLocks noChangeArrowheads="1"/>
              </p:cNvSpPr>
              <p:nvPr/>
            </p:nvSpPr>
            <p:spPr bwMode="gray">
              <a:xfrm>
                <a:off x="1693" y="1586"/>
                <a:ext cx="771" cy="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ar-KW" b="1" dirty="0">
                    <a:solidFill>
                      <a:schemeClr val="bg1"/>
                    </a:solidFill>
                    <a:cs typeface="mohammad bold art 1" pitchFamily="2" charset="-78"/>
                  </a:rPr>
                  <a:t>بنك الكويت المركزي</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nvGrpSpPr>
            <p:cNvPr id="11" name="Group 16">
              <a:extLst>
                <a:ext uri="{FF2B5EF4-FFF2-40B4-BE49-F238E27FC236}">
                  <a16:creationId xmlns:a16="http://schemas.microsoft.com/office/drawing/2014/main" id="{96E6BF71-695E-469D-BF36-B8EF0B0F1999}"/>
                </a:ext>
              </a:extLst>
            </p:cNvPr>
            <p:cNvGrpSpPr>
              <a:grpSpLocks/>
            </p:cNvGrpSpPr>
            <p:nvPr/>
          </p:nvGrpSpPr>
          <p:grpSpPr bwMode="auto">
            <a:xfrm>
              <a:off x="3608995" y="2822804"/>
              <a:ext cx="1644129" cy="1370171"/>
              <a:chOff x="2356" y="1919"/>
              <a:chExt cx="1192" cy="959"/>
            </a:xfrm>
          </p:grpSpPr>
          <p:grpSp>
            <p:nvGrpSpPr>
              <p:cNvPr id="42" name="Group 17">
                <a:extLst>
                  <a:ext uri="{FF2B5EF4-FFF2-40B4-BE49-F238E27FC236}">
                    <a16:creationId xmlns:a16="http://schemas.microsoft.com/office/drawing/2014/main" id="{45A777C6-FEAC-40F6-8131-D5B56944A318}"/>
                  </a:ext>
                </a:extLst>
              </p:cNvPr>
              <p:cNvGrpSpPr>
                <a:grpSpLocks/>
              </p:cNvGrpSpPr>
              <p:nvPr/>
            </p:nvGrpSpPr>
            <p:grpSpPr bwMode="auto">
              <a:xfrm>
                <a:off x="2356" y="1919"/>
                <a:ext cx="1192" cy="959"/>
                <a:chOff x="3174" y="2656"/>
                <a:chExt cx="1549" cy="1351"/>
              </a:xfrm>
            </p:grpSpPr>
            <p:sp>
              <p:nvSpPr>
                <p:cNvPr id="44" name="AutoShape 18">
                  <a:extLst>
                    <a:ext uri="{FF2B5EF4-FFF2-40B4-BE49-F238E27FC236}">
                      <a16:creationId xmlns:a16="http://schemas.microsoft.com/office/drawing/2014/main" id="{B58B4F12-A3A5-4715-9B3D-01FF60375CAD}"/>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45" name="AutoShape 19">
                  <a:extLst>
                    <a:ext uri="{FF2B5EF4-FFF2-40B4-BE49-F238E27FC236}">
                      <a16:creationId xmlns:a16="http://schemas.microsoft.com/office/drawing/2014/main" id="{05D48048-5058-48FF-8BB0-CD658613F411}"/>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46" name="AutoShape 20">
                  <a:extLst>
                    <a:ext uri="{FF2B5EF4-FFF2-40B4-BE49-F238E27FC236}">
                      <a16:creationId xmlns:a16="http://schemas.microsoft.com/office/drawing/2014/main" id="{02207597-26BF-4BAE-87DD-4C78202D4C4D}"/>
                    </a:ext>
                  </a:extLst>
                </p:cNvPr>
                <p:cNvSpPr>
                  <a:spLocks noChangeArrowheads="1"/>
                </p:cNvSpPr>
                <p:nvPr/>
              </p:nvSpPr>
              <p:spPr bwMode="gray">
                <a:xfrm>
                  <a:off x="3264" y="2736"/>
                  <a:ext cx="1350" cy="1168"/>
                </a:xfrm>
                <a:prstGeom prst="hexagon">
                  <a:avLst>
                    <a:gd name="adj" fmla="val 28896"/>
                    <a:gd name="vf" fmla="val 115470"/>
                  </a:avLst>
                </a:prstGeom>
                <a:solidFill>
                  <a:schemeClr val="bg2">
                    <a:lumMod val="75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43" name="Text Box 21">
                <a:extLst>
                  <a:ext uri="{FF2B5EF4-FFF2-40B4-BE49-F238E27FC236}">
                    <a16:creationId xmlns:a16="http://schemas.microsoft.com/office/drawing/2014/main" id="{7AE0FAA8-CEB9-4302-BC3C-A94F76A2AC61}"/>
                  </a:ext>
                </a:extLst>
              </p:cNvPr>
              <p:cNvSpPr txBox="1">
                <a:spLocks noChangeArrowheads="1"/>
              </p:cNvSpPr>
              <p:nvPr/>
            </p:nvSpPr>
            <p:spPr bwMode="gray">
              <a:xfrm>
                <a:off x="2557" y="2126"/>
                <a:ext cx="760" cy="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ar-KW" b="1" dirty="0">
                    <a:solidFill>
                      <a:schemeClr val="bg1"/>
                    </a:solidFill>
                    <a:cs typeface="mohammad bold art 1" pitchFamily="2" charset="-78"/>
                  </a:rPr>
                  <a:t>الشركات المدرجة</a:t>
                </a:r>
                <a:endParaRPr lang="en-US" b="1" dirty="0">
                  <a:solidFill>
                    <a:schemeClr val="bg1"/>
                  </a:solidFill>
                  <a:cs typeface="mohammad bold art 1" pitchFamily="2" charset="-78"/>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nvGrpSpPr>
            <p:cNvPr id="12" name="Group 22">
              <a:extLst>
                <a:ext uri="{FF2B5EF4-FFF2-40B4-BE49-F238E27FC236}">
                  <a16:creationId xmlns:a16="http://schemas.microsoft.com/office/drawing/2014/main" id="{B3DBA2C9-72FD-4BAC-8FF6-678470A5ECF1}"/>
                </a:ext>
              </a:extLst>
            </p:cNvPr>
            <p:cNvGrpSpPr>
              <a:grpSpLocks/>
            </p:cNvGrpSpPr>
            <p:nvPr/>
          </p:nvGrpSpPr>
          <p:grpSpPr bwMode="auto">
            <a:xfrm>
              <a:off x="4804851" y="2135576"/>
              <a:ext cx="1645508" cy="1370171"/>
              <a:chOff x="3223" y="1438"/>
              <a:chExt cx="1193" cy="959"/>
            </a:xfrm>
          </p:grpSpPr>
          <p:grpSp>
            <p:nvGrpSpPr>
              <p:cNvPr id="37" name="Group 23">
                <a:extLst>
                  <a:ext uri="{FF2B5EF4-FFF2-40B4-BE49-F238E27FC236}">
                    <a16:creationId xmlns:a16="http://schemas.microsoft.com/office/drawing/2014/main" id="{1FA87051-A7C9-4473-95CB-9F4FB823E322}"/>
                  </a:ext>
                </a:extLst>
              </p:cNvPr>
              <p:cNvGrpSpPr>
                <a:grpSpLocks/>
              </p:cNvGrpSpPr>
              <p:nvPr/>
            </p:nvGrpSpPr>
            <p:grpSpPr bwMode="auto">
              <a:xfrm>
                <a:off x="3223" y="1438"/>
                <a:ext cx="1193" cy="959"/>
                <a:chOff x="2057" y="862"/>
                <a:chExt cx="1549" cy="1351"/>
              </a:xfrm>
            </p:grpSpPr>
            <p:sp>
              <p:nvSpPr>
                <p:cNvPr id="39" name="AutoShape 24">
                  <a:extLst>
                    <a:ext uri="{FF2B5EF4-FFF2-40B4-BE49-F238E27FC236}">
                      <a16:creationId xmlns:a16="http://schemas.microsoft.com/office/drawing/2014/main" id="{FB85C37A-BF76-4EA8-BC62-31643EAA487F}"/>
                    </a:ext>
                  </a:extLst>
                </p:cNvPr>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40" name="AutoShape 25">
                  <a:extLst>
                    <a:ext uri="{FF2B5EF4-FFF2-40B4-BE49-F238E27FC236}">
                      <a16:creationId xmlns:a16="http://schemas.microsoft.com/office/drawing/2014/main" id="{539770FC-703E-43EC-99BF-758016913BD2}"/>
                    </a:ext>
                  </a:extLst>
                </p:cNvPr>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41" name="AutoShape 26">
                  <a:extLst>
                    <a:ext uri="{FF2B5EF4-FFF2-40B4-BE49-F238E27FC236}">
                      <a16:creationId xmlns:a16="http://schemas.microsoft.com/office/drawing/2014/main" id="{D379E9C2-6DC5-43D9-98EE-97EB576A14A1}"/>
                    </a:ext>
                  </a:extLst>
                </p:cNvPr>
                <p:cNvSpPr>
                  <a:spLocks noChangeArrowheads="1"/>
                </p:cNvSpPr>
                <p:nvPr/>
              </p:nvSpPr>
              <p:spPr bwMode="gray">
                <a:xfrm>
                  <a:off x="2147" y="942"/>
                  <a:ext cx="1350" cy="1168"/>
                </a:xfrm>
                <a:prstGeom prst="hexagon">
                  <a:avLst>
                    <a:gd name="adj" fmla="val 28896"/>
                    <a:gd name="vf" fmla="val 115470"/>
                  </a:avLst>
                </a:prstGeom>
                <a:solidFill>
                  <a:srgbClr val="B39019"/>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38" name="Text Box 27">
                <a:extLst>
                  <a:ext uri="{FF2B5EF4-FFF2-40B4-BE49-F238E27FC236}">
                    <a16:creationId xmlns:a16="http://schemas.microsoft.com/office/drawing/2014/main" id="{B91E0B8F-7B7A-40AD-A2E9-C70E95C8AEBD}"/>
                  </a:ext>
                </a:extLst>
              </p:cNvPr>
              <p:cNvSpPr txBox="1">
                <a:spLocks noChangeArrowheads="1"/>
              </p:cNvSpPr>
              <p:nvPr/>
            </p:nvSpPr>
            <p:spPr bwMode="gray">
              <a:xfrm>
                <a:off x="3470" y="1645"/>
                <a:ext cx="699" cy="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ar-KW" b="1" dirty="0">
                    <a:solidFill>
                      <a:schemeClr val="bg1"/>
                    </a:solidFill>
                    <a:cs typeface="mohammad bold art 1" pitchFamily="2" charset="-78"/>
                  </a:rPr>
                  <a:t>بورصة الكويت</a:t>
                </a:r>
                <a:endParaRPr lang="en-US" b="1" dirty="0">
                  <a:solidFill>
                    <a:schemeClr val="bg1"/>
                  </a:solidFill>
                  <a:cs typeface="mohammad bold art 1" pitchFamily="2" charset="-78"/>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nvGrpSpPr>
            <p:cNvPr id="13" name="Group 28">
              <a:extLst>
                <a:ext uri="{FF2B5EF4-FFF2-40B4-BE49-F238E27FC236}">
                  <a16:creationId xmlns:a16="http://schemas.microsoft.com/office/drawing/2014/main" id="{5936BA8D-7607-4359-B147-FB956A3B46B7}"/>
                </a:ext>
              </a:extLst>
            </p:cNvPr>
            <p:cNvGrpSpPr>
              <a:grpSpLocks/>
            </p:cNvGrpSpPr>
            <p:nvPr/>
          </p:nvGrpSpPr>
          <p:grpSpPr bwMode="auto">
            <a:xfrm>
              <a:off x="4804851" y="3510033"/>
              <a:ext cx="1645508" cy="1370171"/>
              <a:chOff x="3223" y="2400"/>
              <a:chExt cx="1193" cy="959"/>
            </a:xfrm>
          </p:grpSpPr>
          <p:grpSp>
            <p:nvGrpSpPr>
              <p:cNvPr id="32" name="Group 29">
                <a:extLst>
                  <a:ext uri="{FF2B5EF4-FFF2-40B4-BE49-F238E27FC236}">
                    <a16:creationId xmlns:a16="http://schemas.microsoft.com/office/drawing/2014/main" id="{FFDC8FFF-1D23-46FA-8AB5-16D7E5F479A1}"/>
                  </a:ext>
                </a:extLst>
              </p:cNvPr>
              <p:cNvGrpSpPr>
                <a:grpSpLocks/>
              </p:cNvGrpSpPr>
              <p:nvPr/>
            </p:nvGrpSpPr>
            <p:grpSpPr bwMode="auto">
              <a:xfrm>
                <a:off x="3223" y="2400"/>
                <a:ext cx="1193" cy="959"/>
                <a:chOff x="3174" y="2656"/>
                <a:chExt cx="1549" cy="1351"/>
              </a:xfrm>
            </p:grpSpPr>
            <p:sp>
              <p:nvSpPr>
                <p:cNvPr id="34" name="AutoShape 30">
                  <a:extLst>
                    <a:ext uri="{FF2B5EF4-FFF2-40B4-BE49-F238E27FC236}">
                      <a16:creationId xmlns:a16="http://schemas.microsoft.com/office/drawing/2014/main" id="{A0D3AA20-274E-4A00-A235-81081DCDA759}"/>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35" name="AutoShape 31">
                  <a:extLst>
                    <a:ext uri="{FF2B5EF4-FFF2-40B4-BE49-F238E27FC236}">
                      <a16:creationId xmlns:a16="http://schemas.microsoft.com/office/drawing/2014/main" id="{6E8E0DAD-2026-4EF8-A762-9D824A028483}"/>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36" name="AutoShape 32">
                  <a:extLst>
                    <a:ext uri="{FF2B5EF4-FFF2-40B4-BE49-F238E27FC236}">
                      <a16:creationId xmlns:a16="http://schemas.microsoft.com/office/drawing/2014/main" id="{3C1E9387-D316-409D-B467-5EC7FCAED370}"/>
                    </a:ext>
                  </a:extLst>
                </p:cNvPr>
                <p:cNvSpPr>
                  <a:spLocks noChangeArrowheads="1"/>
                </p:cNvSpPr>
                <p:nvPr/>
              </p:nvSpPr>
              <p:spPr bwMode="gray">
                <a:xfrm>
                  <a:off x="3264" y="2736"/>
                  <a:ext cx="1350" cy="1168"/>
                </a:xfrm>
                <a:prstGeom prst="hexagon">
                  <a:avLst>
                    <a:gd name="adj" fmla="val 28896"/>
                    <a:gd name="vf" fmla="val 115470"/>
                  </a:avLst>
                </a:prstGeom>
                <a:solidFill>
                  <a:schemeClr val="accent6">
                    <a:lumMod val="75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33" name="Text Box 33">
                <a:extLst>
                  <a:ext uri="{FF2B5EF4-FFF2-40B4-BE49-F238E27FC236}">
                    <a16:creationId xmlns:a16="http://schemas.microsoft.com/office/drawing/2014/main" id="{46938502-0C80-4C7C-89E6-299A38122DAD}"/>
                  </a:ext>
                </a:extLst>
              </p:cNvPr>
              <p:cNvSpPr txBox="1">
                <a:spLocks noChangeArrowheads="1"/>
              </p:cNvSpPr>
              <p:nvPr/>
            </p:nvSpPr>
            <p:spPr bwMode="gray">
              <a:xfrm>
                <a:off x="3491" y="2456"/>
                <a:ext cx="688" cy="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ctr"/>
                <a:endParaRPr lang="en-US" dirty="0"/>
              </a:p>
              <a:p>
                <a:pPr lvl="0" algn="ctr"/>
                <a:r>
                  <a:rPr lang="ar-KW" b="1" dirty="0">
                    <a:solidFill>
                      <a:schemeClr val="bg1"/>
                    </a:solidFill>
                    <a:cs typeface="mohammad bold art 1" pitchFamily="2" charset="-78"/>
                  </a:rPr>
                  <a:t>شركات الوساطة</a:t>
                </a:r>
                <a:endParaRPr lang="en-US" b="1" dirty="0">
                  <a:solidFill>
                    <a:schemeClr val="bg1"/>
                  </a:solidFill>
                  <a:cs typeface="mohammad bold art 1" pitchFamily="2" charset="-78"/>
                </a:endParaRPr>
              </a:p>
            </p:txBody>
          </p:sp>
        </p:grpSp>
        <p:grpSp>
          <p:nvGrpSpPr>
            <p:cNvPr id="14" name="Group 34">
              <a:extLst>
                <a:ext uri="{FF2B5EF4-FFF2-40B4-BE49-F238E27FC236}">
                  <a16:creationId xmlns:a16="http://schemas.microsoft.com/office/drawing/2014/main" id="{BF1514A3-09A3-40C4-9774-91CF1C9F1754}"/>
                </a:ext>
              </a:extLst>
            </p:cNvPr>
            <p:cNvGrpSpPr>
              <a:grpSpLocks/>
            </p:cNvGrpSpPr>
            <p:nvPr/>
          </p:nvGrpSpPr>
          <p:grpSpPr bwMode="auto">
            <a:xfrm>
              <a:off x="2411760" y="3510033"/>
              <a:ext cx="1644129" cy="1368742"/>
              <a:chOff x="1488" y="2400"/>
              <a:chExt cx="1192" cy="958"/>
            </a:xfrm>
          </p:grpSpPr>
          <p:grpSp>
            <p:nvGrpSpPr>
              <p:cNvPr id="27" name="Group 35">
                <a:extLst>
                  <a:ext uri="{FF2B5EF4-FFF2-40B4-BE49-F238E27FC236}">
                    <a16:creationId xmlns:a16="http://schemas.microsoft.com/office/drawing/2014/main" id="{87D3B8BD-CD2B-4575-9639-2BB36BCC9D13}"/>
                  </a:ext>
                </a:extLst>
              </p:cNvPr>
              <p:cNvGrpSpPr>
                <a:grpSpLocks/>
              </p:cNvGrpSpPr>
              <p:nvPr/>
            </p:nvGrpSpPr>
            <p:grpSpPr bwMode="auto">
              <a:xfrm>
                <a:off x="1488" y="2400"/>
                <a:ext cx="1192" cy="958"/>
                <a:chOff x="3175" y="2657"/>
                <a:chExt cx="1548" cy="1350"/>
              </a:xfrm>
            </p:grpSpPr>
            <p:sp>
              <p:nvSpPr>
                <p:cNvPr id="29" name="AutoShape 36">
                  <a:extLst>
                    <a:ext uri="{FF2B5EF4-FFF2-40B4-BE49-F238E27FC236}">
                      <a16:creationId xmlns:a16="http://schemas.microsoft.com/office/drawing/2014/main" id="{47A085DB-3B9B-4BD7-AF25-0AEF18FB4245}"/>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30" name="AutoShape 37">
                  <a:extLst>
                    <a:ext uri="{FF2B5EF4-FFF2-40B4-BE49-F238E27FC236}">
                      <a16:creationId xmlns:a16="http://schemas.microsoft.com/office/drawing/2014/main" id="{2013927F-C92E-4895-B68E-32A53D9BD77C}"/>
                    </a:ext>
                  </a:extLst>
                </p:cNvPr>
                <p:cNvSpPr>
                  <a:spLocks noChangeArrowheads="1"/>
                </p:cNvSpPr>
                <p:nvPr/>
              </p:nvSpPr>
              <p:spPr bwMode="gray">
                <a:xfrm>
                  <a:off x="3175" y="2657"/>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31" name="AutoShape 38">
                  <a:extLst>
                    <a:ext uri="{FF2B5EF4-FFF2-40B4-BE49-F238E27FC236}">
                      <a16:creationId xmlns:a16="http://schemas.microsoft.com/office/drawing/2014/main" id="{7D30774C-4D1C-40A8-A81C-9AC283FE68AD}"/>
                    </a:ext>
                  </a:extLst>
                </p:cNvPr>
                <p:cNvSpPr>
                  <a:spLocks noChangeArrowheads="1"/>
                </p:cNvSpPr>
                <p:nvPr/>
              </p:nvSpPr>
              <p:spPr bwMode="gray">
                <a:xfrm>
                  <a:off x="3264" y="2736"/>
                  <a:ext cx="1350" cy="1168"/>
                </a:xfrm>
                <a:prstGeom prst="hexagon">
                  <a:avLst>
                    <a:gd name="adj" fmla="val 28896"/>
                    <a:gd name="vf" fmla="val 115470"/>
                  </a:avLst>
                </a:prstGeom>
                <a:solidFill>
                  <a:schemeClr val="accent2">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28" name="Text Box 39">
                <a:extLst>
                  <a:ext uri="{FF2B5EF4-FFF2-40B4-BE49-F238E27FC236}">
                    <a16:creationId xmlns:a16="http://schemas.microsoft.com/office/drawing/2014/main" id="{43E449FF-A4CA-48B5-90F9-FABEE0371756}"/>
                  </a:ext>
                </a:extLst>
              </p:cNvPr>
              <p:cNvSpPr txBox="1">
                <a:spLocks noChangeArrowheads="1"/>
              </p:cNvSpPr>
              <p:nvPr/>
            </p:nvSpPr>
            <p:spPr bwMode="gray">
              <a:xfrm>
                <a:off x="1707" y="2508"/>
                <a:ext cx="751" cy="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endParaRPr lang="en-US" dirty="0"/>
              </a:p>
              <a:p>
                <a:pPr lvl="0" algn="ctr"/>
                <a:r>
                  <a:rPr lang="ar-KW" b="1" dirty="0">
                    <a:solidFill>
                      <a:schemeClr val="bg1"/>
                    </a:solidFill>
                    <a:cs typeface="mohammad bold art 1" pitchFamily="2" charset="-78"/>
                  </a:rPr>
                  <a:t>البنوك التجارية</a:t>
                </a:r>
                <a:endParaRPr lang="en-US" b="1" dirty="0">
                  <a:solidFill>
                    <a:schemeClr val="bg1"/>
                  </a:solidFill>
                  <a:cs typeface="mohammad bold art 1" pitchFamily="2" charset="-78"/>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nvGrpSpPr>
            <p:cNvPr id="15" name="Group 40">
              <a:extLst>
                <a:ext uri="{FF2B5EF4-FFF2-40B4-BE49-F238E27FC236}">
                  <a16:creationId xmlns:a16="http://schemas.microsoft.com/office/drawing/2014/main" id="{0E6D0610-DC9A-4841-9534-14E3AE2F8A64}"/>
                </a:ext>
              </a:extLst>
            </p:cNvPr>
            <p:cNvGrpSpPr>
              <a:grpSpLocks/>
            </p:cNvGrpSpPr>
            <p:nvPr/>
          </p:nvGrpSpPr>
          <p:grpSpPr bwMode="auto">
            <a:xfrm>
              <a:off x="3608995" y="4197262"/>
              <a:ext cx="1644129" cy="1393031"/>
              <a:chOff x="2356" y="2881"/>
              <a:chExt cx="1192" cy="975"/>
            </a:xfrm>
          </p:grpSpPr>
          <p:grpSp>
            <p:nvGrpSpPr>
              <p:cNvPr id="22" name="Group 41">
                <a:extLst>
                  <a:ext uri="{FF2B5EF4-FFF2-40B4-BE49-F238E27FC236}">
                    <a16:creationId xmlns:a16="http://schemas.microsoft.com/office/drawing/2014/main" id="{F563DFEF-7829-4F52-92F4-63C90F991E65}"/>
                  </a:ext>
                </a:extLst>
              </p:cNvPr>
              <p:cNvGrpSpPr>
                <a:grpSpLocks/>
              </p:cNvGrpSpPr>
              <p:nvPr/>
            </p:nvGrpSpPr>
            <p:grpSpPr bwMode="auto">
              <a:xfrm>
                <a:off x="2356" y="2881"/>
                <a:ext cx="1192" cy="959"/>
                <a:chOff x="3174" y="2656"/>
                <a:chExt cx="1549" cy="1351"/>
              </a:xfrm>
            </p:grpSpPr>
            <p:sp>
              <p:nvSpPr>
                <p:cNvPr id="24" name="AutoShape 42">
                  <a:extLst>
                    <a:ext uri="{FF2B5EF4-FFF2-40B4-BE49-F238E27FC236}">
                      <a16:creationId xmlns:a16="http://schemas.microsoft.com/office/drawing/2014/main" id="{1BDBCBC4-4EEF-403A-B9E7-A7DCFEA004B5}"/>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25" name="AutoShape 43">
                  <a:extLst>
                    <a:ext uri="{FF2B5EF4-FFF2-40B4-BE49-F238E27FC236}">
                      <a16:creationId xmlns:a16="http://schemas.microsoft.com/office/drawing/2014/main" id="{E69D4ED4-9434-4C52-9859-07E2817FE2AD}"/>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26" name="AutoShape 44">
                  <a:extLst>
                    <a:ext uri="{FF2B5EF4-FFF2-40B4-BE49-F238E27FC236}">
                      <a16:creationId xmlns:a16="http://schemas.microsoft.com/office/drawing/2014/main" id="{06EB46BE-B579-40EF-BD41-AC6D8BE94E99}"/>
                    </a:ext>
                  </a:extLst>
                </p:cNvPr>
                <p:cNvSpPr>
                  <a:spLocks noChangeArrowheads="1"/>
                </p:cNvSpPr>
                <p:nvPr/>
              </p:nvSpPr>
              <p:spPr bwMode="gray">
                <a:xfrm>
                  <a:off x="3264" y="2736"/>
                  <a:ext cx="1350" cy="1168"/>
                </a:xfrm>
                <a:prstGeom prst="hexagon">
                  <a:avLst>
                    <a:gd name="adj" fmla="val 28896"/>
                    <a:gd name="vf" fmla="val 115470"/>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23" name="Text Box 45">
                <a:extLst>
                  <a:ext uri="{FF2B5EF4-FFF2-40B4-BE49-F238E27FC236}">
                    <a16:creationId xmlns:a16="http://schemas.microsoft.com/office/drawing/2014/main" id="{BC2E176C-53D9-47B5-B366-889265DFA473}"/>
                  </a:ext>
                </a:extLst>
              </p:cNvPr>
              <p:cNvSpPr txBox="1">
                <a:spLocks noChangeArrowheads="1"/>
              </p:cNvSpPr>
              <p:nvPr/>
            </p:nvSpPr>
            <p:spPr bwMode="gray">
              <a:xfrm>
                <a:off x="2521" y="3016"/>
                <a:ext cx="900" cy="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ar-KW" b="1" dirty="0">
                    <a:solidFill>
                      <a:schemeClr val="bg1"/>
                    </a:solidFill>
                    <a:cs typeface="mohammad bold art 1" pitchFamily="2" charset="-78"/>
                  </a:rPr>
                  <a:t>الشركات الغير  المدرجة</a:t>
                </a:r>
                <a:endParaRPr lang="en-US" b="1" dirty="0">
                  <a:solidFill>
                    <a:schemeClr val="bg1"/>
                  </a:solidFill>
                  <a:cs typeface="mohammad bold art 1" pitchFamily="2" charset="-78"/>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nvGrpSpPr>
            <p:cNvPr id="16" name="Group 16">
              <a:extLst>
                <a:ext uri="{FF2B5EF4-FFF2-40B4-BE49-F238E27FC236}">
                  <a16:creationId xmlns:a16="http://schemas.microsoft.com/office/drawing/2014/main" id="{8F1D130F-51A8-402F-B126-F376B1920992}"/>
                </a:ext>
              </a:extLst>
            </p:cNvPr>
            <p:cNvGrpSpPr>
              <a:grpSpLocks/>
            </p:cNvGrpSpPr>
            <p:nvPr/>
          </p:nvGrpSpPr>
          <p:grpSpPr bwMode="auto">
            <a:xfrm>
              <a:off x="6056046" y="2832325"/>
              <a:ext cx="1644129" cy="1468755"/>
              <a:chOff x="2356" y="1919"/>
              <a:chExt cx="1192" cy="1028"/>
            </a:xfrm>
          </p:grpSpPr>
          <p:grpSp>
            <p:nvGrpSpPr>
              <p:cNvPr id="17" name="Group 17">
                <a:extLst>
                  <a:ext uri="{FF2B5EF4-FFF2-40B4-BE49-F238E27FC236}">
                    <a16:creationId xmlns:a16="http://schemas.microsoft.com/office/drawing/2014/main" id="{C942006E-17A2-470B-BAB7-6678DE952332}"/>
                  </a:ext>
                </a:extLst>
              </p:cNvPr>
              <p:cNvGrpSpPr>
                <a:grpSpLocks/>
              </p:cNvGrpSpPr>
              <p:nvPr/>
            </p:nvGrpSpPr>
            <p:grpSpPr bwMode="auto">
              <a:xfrm>
                <a:off x="2356" y="1919"/>
                <a:ext cx="1192" cy="959"/>
                <a:chOff x="3174" y="2656"/>
                <a:chExt cx="1549" cy="1351"/>
              </a:xfrm>
            </p:grpSpPr>
            <p:sp>
              <p:nvSpPr>
                <p:cNvPr id="19" name="AutoShape 18">
                  <a:extLst>
                    <a:ext uri="{FF2B5EF4-FFF2-40B4-BE49-F238E27FC236}">
                      <a16:creationId xmlns:a16="http://schemas.microsoft.com/office/drawing/2014/main" id="{50E54789-1775-4B1D-8A00-C9FF0BDB21ED}"/>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20" name="AutoShape 19">
                  <a:extLst>
                    <a:ext uri="{FF2B5EF4-FFF2-40B4-BE49-F238E27FC236}">
                      <a16:creationId xmlns:a16="http://schemas.microsoft.com/office/drawing/2014/main" id="{231A39DD-9943-434C-B6A7-E7D5D663EC70}"/>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sp>
              <p:nvSpPr>
                <p:cNvPr id="21" name="AutoShape 20">
                  <a:extLst>
                    <a:ext uri="{FF2B5EF4-FFF2-40B4-BE49-F238E27FC236}">
                      <a16:creationId xmlns:a16="http://schemas.microsoft.com/office/drawing/2014/main" id="{EDBB84A3-48D3-459B-91CE-D5160BFAADCF}"/>
                    </a:ext>
                  </a:extLst>
                </p:cNvPr>
                <p:cNvSpPr>
                  <a:spLocks noChangeArrowheads="1"/>
                </p:cNvSpPr>
                <p:nvPr/>
              </p:nvSpPr>
              <p:spPr bwMode="gray">
                <a:xfrm>
                  <a:off x="3264" y="2736"/>
                  <a:ext cx="1350" cy="1168"/>
                </a:xfrm>
                <a:prstGeom prst="hexagon">
                  <a:avLst>
                    <a:gd name="adj" fmla="val 28896"/>
                    <a:gd name="vf" fmla="val 115470"/>
                  </a:avLst>
                </a:prstGeom>
                <a:solidFill>
                  <a:schemeClr val="accent1">
                    <a:lumMod val="75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anose="020B0604030504040204" pitchFamily="34" charset="0"/>
                  </a:endParaRPr>
                </a:p>
              </p:txBody>
            </p:sp>
          </p:grpSp>
          <p:sp>
            <p:nvSpPr>
              <p:cNvPr id="18" name="Text Box 21">
                <a:extLst>
                  <a:ext uri="{FF2B5EF4-FFF2-40B4-BE49-F238E27FC236}">
                    <a16:creationId xmlns:a16="http://schemas.microsoft.com/office/drawing/2014/main" id="{77A35018-BEAB-44C5-8261-221AFB84DD77}"/>
                  </a:ext>
                </a:extLst>
              </p:cNvPr>
              <p:cNvSpPr txBox="1">
                <a:spLocks noChangeArrowheads="1"/>
              </p:cNvSpPr>
              <p:nvPr/>
            </p:nvSpPr>
            <p:spPr bwMode="gray">
              <a:xfrm>
                <a:off x="2511" y="2107"/>
                <a:ext cx="867" cy="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ctr"/>
                <a:endParaRPr lang="en-US" dirty="0"/>
              </a:p>
              <a:p>
                <a:pPr lvl="0" algn="ctr"/>
                <a:r>
                  <a:rPr lang="ar-KW" b="1" dirty="0">
                    <a:solidFill>
                      <a:schemeClr val="bg1"/>
                    </a:solidFill>
                    <a:cs typeface="mohammad bold art 1" pitchFamily="2" charset="-78"/>
                  </a:rPr>
                  <a:t>وزارة التجارة</a:t>
                </a:r>
                <a:endParaRPr lang="en-US" b="1" dirty="0">
                  <a:solidFill>
                    <a:schemeClr val="bg1"/>
                  </a:solidFill>
                  <a:cs typeface="mohammad bold art 1" pitchFamily="2" charset="-78"/>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FFFFFF"/>
                  </a:solidFill>
                  <a:effectLst/>
                  <a:uLnTx/>
                  <a:uFillTx/>
                  <a:latin typeface="Arial" panose="020B0604020202020204" pitchFamily="34" charset="0"/>
                </a:endParaRPr>
              </a:p>
            </p:txBody>
          </p:sp>
        </p:grpSp>
      </p:grpSp>
    </p:spTree>
    <p:extLst>
      <p:ext uri="{BB962C8B-B14F-4D97-AF65-F5344CB8AC3E}">
        <p14:creationId xmlns:p14="http://schemas.microsoft.com/office/powerpoint/2010/main" val="1491307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7213974" y="1787243"/>
            <a:ext cx="5578678" cy="808850"/>
          </a:xfrm>
        </p:spPr>
        <p:txBody>
          <a:bodyPr>
            <a:normAutofit/>
          </a:bodyPr>
          <a:lstStyle/>
          <a:p>
            <a:r>
              <a:rPr lang="ar-KW" sz="3600" b="1" dirty="0">
                <a:solidFill>
                  <a:srgbClr val="B39019"/>
                </a:solidFill>
                <a:cs typeface="mohammad bold art 1" pitchFamily="2" charset="-78"/>
              </a:rPr>
              <a:t>جدول المحتويات</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267460" y="2992402"/>
            <a:ext cx="11277600" cy="2492990"/>
          </a:xfrm>
          <a:prstGeom prst="rect">
            <a:avLst/>
          </a:prstGeom>
        </p:spPr>
        <p:txBody>
          <a:bodyPr wrap="square">
            <a:spAutoFit/>
          </a:bodyPr>
          <a:lstStyle/>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نبذة عن إدارة تنظيم الأسواق</a:t>
            </a:r>
          </a:p>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الأعمال التي تقوم بها الدائرة</a:t>
            </a:r>
          </a:p>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دائرة الإدراج والمنتجات</a:t>
            </a:r>
          </a:p>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الجهات الخارجية ذات العلاقة</a:t>
            </a:r>
          </a:p>
        </p:txBody>
      </p:sp>
    </p:spTree>
    <p:extLst>
      <p:ext uri="{BB962C8B-B14F-4D97-AF65-F5344CB8AC3E}">
        <p14:creationId xmlns:p14="http://schemas.microsoft.com/office/powerpoint/2010/main" val="10713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شــكــراً</a:t>
            </a:r>
            <a:endParaRPr lang="en-GB" sz="2800" dirty="0">
              <a:solidFill>
                <a:srgbClr val="B39019"/>
              </a:solidFill>
            </a:endParaRPr>
          </a:p>
        </p:txBody>
      </p:sp>
    </p:spTree>
    <p:extLst>
      <p:ext uri="{BB962C8B-B14F-4D97-AF65-F5344CB8AC3E}">
        <p14:creationId xmlns:p14="http://schemas.microsoft.com/office/powerpoint/2010/main" val="282532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828638" y="1149292"/>
            <a:ext cx="5195480" cy="518642"/>
          </a:xfrm>
        </p:spPr>
        <p:txBody>
          <a:bodyPr>
            <a:noAutofit/>
          </a:bodyPr>
          <a:lstStyle/>
          <a:p>
            <a:r>
              <a:rPr lang="ar-KW" sz="2800" b="1" dirty="0">
                <a:solidFill>
                  <a:srgbClr val="B39019"/>
                </a:solidFill>
                <a:latin typeface="Sakkal Majalla" pitchFamily="2" charset="-78"/>
                <a:cs typeface="mohammad bold art 1" pitchFamily="2" charset="-78"/>
              </a:rPr>
              <a:t>نبذة عن إدارة تنظيم الأسواق الورشة</a:t>
            </a:r>
            <a:endParaRPr lang="en-GB" sz="28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766633"/>
            <a:ext cx="11277600" cy="4524315"/>
          </a:xfrm>
          <a:prstGeom prst="rect">
            <a:avLst/>
          </a:prstGeom>
        </p:spPr>
        <p:txBody>
          <a:bodyPr wrap="square">
            <a:spAutoFit/>
          </a:bodyPr>
          <a:lstStyle/>
          <a:p>
            <a:pPr algn="just" rtl="1">
              <a:spcAft>
                <a:spcPts val="1200"/>
              </a:spcAft>
            </a:pPr>
            <a:r>
              <a:rPr lang="ar-KW" sz="1600" b="1" u="sng"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الهدف العام:</a:t>
            </a:r>
          </a:p>
          <a:p>
            <a:pPr algn="just" rtl="1">
              <a:spcAft>
                <a:spcPts val="1200"/>
              </a:spcAft>
            </a:pPr>
            <a:r>
              <a:rPr lang="ar-KW" sz="1600" dirty="0">
                <a:solidFill>
                  <a:srgbClr val="495E78"/>
                </a:solidFill>
                <a:latin typeface="Calibri" panose="020F0502020204030204" pitchFamily="34" charset="0"/>
                <a:ea typeface="Calibri" panose="020F0502020204030204" pitchFamily="34" charset="0"/>
                <a:cs typeface="mohammad bold art 1" pitchFamily="2" charset="-78"/>
              </a:rPr>
              <a:t>تخطيط وتنفيذ إدارة العمليات التنظيمية التي تباشرها الهيئة على أسواق المال في مجالات إدراج أو تداول الأوراق المالية والأدوات والمنتجات الاستثمارية بهذه الأسواق ونقل ملكيتها وتنفيذ وتسوية معاملتها وعمل المسجلين في البورصة ووكالة المقاصة من خلال وضع واعتماد القواعد المنظمة لهذه المجالات ومتابعة تنفيذها وتقويم كفايتها ومدى الالتزام بها والعمل على استيفائها وتطويرها بما يواكب أفضل الممارسات العالمية.</a:t>
            </a:r>
          </a:p>
          <a:p>
            <a:pPr algn="just" rtl="1">
              <a:spcAft>
                <a:spcPts val="1200"/>
              </a:spcAft>
            </a:pPr>
            <a:r>
              <a:rPr lang="ar-KW" sz="1600" b="1" u="sng"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الأهداف الرئيسية:</a:t>
            </a:r>
            <a:endParaRPr lang="ar-KW" sz="1600" dirty="0">
              <a:solidFill>
                <a:schemeClr val="accent1">
                  <a:lumMod val="50000"/>
                </a:schemeClr>
              </a:solidFill>
              <a:cs typeface="mohammad bold art 1" pitchFamily="2" charset="-78"/>
            </a:endParaRPr>
          </a:p>
          <a:p>
            <a:pPr algn="just" rtl="1" fontAlgn="base">
              <a:spcBef>
                <a:spcPts val="0"/>
              </a:spcBef>
              <a:spcAft>
                <a:spcPts val="1200"/>
              </a:spcAft>
            </a:pPr>
            <a:r>
              <a:rPr lang="ar-KW" sz="1600" dirty="0">
                <a:solidFill>
                  <a:schemeClr val="accent1">
                    <a:lumMod val="50000"/>
                  </a:schemeClr>
                </a:solidFill>
                <a:cs typeface="mohammad bold art 1" pitchFamily="2" charset="-78"/>
              </a:rPr>
              <a:t>توفير منتجات وأدوات استثمارية مستحدثة ومتنوعة، قابلة للإدراج والتداول.</a:t>
            </a:r>
          </a:p>
          <a:p>
            <a:pPr algn="just" rtl="1" fontAlgn="base">
              <a:spcBef>
                <a:spcPts val="0"/>
              </a:spcBef>
              <a:spcAft>
                <a:spcPts val="1200"/>
              </a:spcAft>
            </a:pPr>
            <a:r>
              <a:rPr lang="ar-KW" sz="1600" dirty="0">
                <a:solidFill>
                  <a:schemeClr val="accent1">
                    <a:lumMod val="50000"/>
                  </a:schemeClr>
                </a:solidFill>
                <a:cs typeface="mohammad bold art 1" pitchFamily="2" charset="-78"/>
              </a:rPr>
              <a:t>توفير بورصات أوراق مالية تعمل وفق أفضل المعايير العالمية وتستقطب أوراق مالية والمنتجات الأدوات الاستثمارية بالشكل الذي يؤدي إلى تطوير وتنمية أسواق المال. </a:t>
            </a:r>
          </a:p>
          <a:p>
            <a:pPr algn="just" rtl="1" fontAlgn="base">
              <a:spcBef>
                <a:spcPts val="0"/>
              </a:spcBef>
              <a:spcAft>
                <a:spcPts val="1200"/>
              </a:spcAft>
            </a:pPr>
            <a:r>
              <a:rPr lang="ar-KW" sz="1600" dirty="0">
                <a:solidFill>
                  <a:schemeClr val="accent1">
                    <a:lumMod val="50000"/>
                  </a:schemeClr>
                </a:solidFill>
                <a:cs typeface="mohammad bold art 1" pitchFamily="2" charset="-78"/>
              </a:rPr>
              <a:t>وضع قواعد وسياسات تستهدف إدراج الأوراق المالية بما يحقق التطوير والتنمية لأسواق المال. </a:t>
            </a:r>
          </a:p>
          <a:p>
            <a:pPr algn="just" rtl="1" fontAlgn="base">
              <a:spcBef>
                <a:spcPts val="0"/>
              </a:spcBef>
              <a:spcAft>
                <a:spcPts val="1200"/>
              </a:spcAft>
            </a:pPr>
            <a:r>
              <a:rPr lang="ar-KW" sz="1600" dirty="0">
                <a:solidFill>
                  <a:schemeClr val="accent1">
                    <a:lumMod val="50000"/>
                  </a:schemeClr>
                </a:solidFill>
                <a:cs typeface="mohammad bold art 1" pitchFamily="2" charset="-78"/>
              </a:rPr>
              <a:t>وضع الضوابط واللوائح المنظمة لعمل وكالات المقاصة وأعضائها ومتابعة تطبيقها.</a:t>
            </a:r>
          </a:p>
          <a:p>
            <a:pPr algn="just" rtl="1" fontAlgn="base">
              <a:spcBef>
                <a:spcPts val="0"/>
              </a:spcBef>
              <a:spcAft>
                <a:spcPts val="1200"/>
              </a:spcAft>
            </a:pPr>
            <a:r>
              <a:rPr lang="ar-KW" sz="1600" dirty="0">
                <a:solidFill>
                  <a:schemeClr val="accent1">
                    <a:lumMod val="50000"/>
                  </a:schemeClr>
                </a:solidFill>
                <a:cs typeface="mohammad bold art 1" pitchFamily="2" charset="-78"/>
              </a:rPr>
              <a:t>وضع الضوابط واللوائح المنظمة لعمل بورصات الأوراق المالية وأعضائها ومتابعة تطبيقها.</a:t>
            </a:r>
          </a:p>
          <a:p>
            <a:pPr algn="just" rtl="1" fontAlgn="base">
              <a:spcBef>
                <a:spcPts val="0"/>
              </a:spcBef>
              <a:spcAft>
                <a:spcPts val="1200"/>
              </a:spcAft>
            </a:pPr>
            <a:r>
              <a:rPr lang="ar-KW" sz="1600" dirty="0">
                <a:solidFill>
                  <a:schemeClr val="accent1">
                    <a:lumMod val="50000"/>
                  </a:schemeClr>
                </a:solidFill>
                <a:cs typeface="mohammad bold art 1" pitchFamily="2" charset="-78"/>
              </a:rPr>
              <a:t>مراجعة وتطوير الضوابط القائمة المتعلقة بالتداول وعمليات التسوية </a:t>
            </a:r>
            <a:r>
              <a:rPr lang="ar-KW" sz="1600" dirty="0" err="1">
                <a:solidFill>
                  <a:schemeClr val="accent1">
                    <a:lumMod val="50000"/>
                  </a:schemeClr>
                </a:solidFill>
                <a:cs typeface="mohammad bold art 1" pitchFamily="2" charset="-78"/>
              </a:rPr>
              <a:t>والتقاص</a:t>
            </a:r>
            <a:r>
              <a:rPr lang="ar-KW" sz="1600" dirty="0">
                <a:solidFill>
                  <a:schemeClr val="accent1">
                    <a:lumMod val="50000"/>
                  </a:schemeClr>
                </a:solidFill>
                <a:cs typeface="mohammad bold art 1" pitchFamily="2" charset="-78"/>
              </a:rPr>
              <a:t> بشكل دوري بما يضمن المزيد من الشفافية والعدالة وحماية حقوق المستثمرين.</a:t>
            </a:r>
          </a:p>
        </p:txBody>
      </p:sp>
    </p:spTree>
    <p:extLst>
      <p:ext uri="{BB962C8B-B14F-4D97-AF65-F5344CB8AC3E}">
        <p14:creationId xmlns:p14="http://schemas.microsoft.com/office/powerpoint/2010/main" val="38346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096000" y="2078032"/>
            <a:ext cx="5939246" cy="645834"/>
          </a:xfrm>
        </p:spPr>
        <p:txBody>
          <a:bodyPr>
            <a:noAutofit/>
          </a:bodyPr>
          <a:lstStyle/>
          <a:p>
            <a:r>
              <a:rPr lang="ar-KW" sz="3200" b="1" dirty="0">
                <a:solidFill>
                  <a:srgbClr val="B39019"/>
                </a:solidFill>
                <a:latin typeface="Sakkal Majalla" pitchFamily="2" charset="-78"/>
                <a:cs typeface="mohammad bold art 1" pitchFamily="2" charset="-78"/>
              </a:rPr>
              <a:t>نبذة عن إدارة تنظيم الأسواق - تابع</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3218497"/>
            <a:ext cx="11277600" cy="2739211"/>
          </a:xfrm>
          <a:prstGeom prst="rect">
            <a:avLst/>
          </a:prstGeom>
        </p:spPr>
        <p:txBody>
          <a:bodyPr wrap="square">
            <a:spAutoFit/>
          </a:bodyPr>
          <a:lstStyle/>
          <a:p>
            <a:pPr lvl="0" algn="just" rtl="1">
              <a:spcAft>
                <a:spcPts val="1200"/>
              </a:spcAft>
            </a:pPr>
            <a:r>
              <a:rPr lang="ar-KW" sz="2000" b="1" u="sng" dirty="0">
                <a:solidFill>
                  <a:srgbClr val="4F81BD">
                    <a:lumMod val="50000"/>
                  </a:srgbClr>
                </a:solidFill>
                <a:latin typeface="Calibri" panose="020F0502020204030204" pitchFamily="34" charset="0"/>
                <a:ea typeface="Calibri" panose="020F0502020204030204" pitchFamily="34" charset="0"/>
                <a:cs typeface="mohammad bold art 1" pitchFamily="2" charset="-78"/>
              </a:rPr>
              <a:t>دائرة الإدراج والمنتجات:</a:t>
            </a:r>
          </a:p>
          <a:p>
            <a:pPr lvl="0" algn="just" rtl="1">
              <a:lnSpc>
                <a:spcPct val="150000"/>
              </a:lnSpc>
              <a:spcAft>
                <a:spcPts val="1200"/>
              </a:spcAft>
            </a:pPr>
            <a:r>
              <a:rPr lang="ar-KW" sz="2000" dirty="0">
                <a:solidFill>
                  <a:srgbClr val="4F81BD">
                    <a:lumMod val="50000"/>
                  </a:srgbClr>
                </a:solidFill>
                <a:latin typeface="Calibri" panose="020F0502020204030204" pitchFamily="34" charset="0"/>
                <a:ea typeface="Calibri" panose="020F0502020204030204" pitchFamily="34" charset="0"/>
                <a:cs typeface="mohammad bold art 1" pitchFamily="2" charset="-78"/>
              </a:rPr>
              <a:t>تقوم الدائرة بدراسة وطرح أدوات ومنتجات استثمارية جديدة قابلة للإدراج وطلبات إدراج الأوراق المالية والأدوات والمنتجات الاستثمارية في بورصات الأوراق المالية الكويتية ودراسة إلغاء إدراجها، ودراسة طلبات الانسحاب الاختياري من هذه البورصات وطلبات إدراج الأوراق المالية والأدوات والمنتجات الاستثمارية الكويتية في بورصات غير كويتية وذلك للتأكد من استيفاء الاشتراطات اللازمة وفق الأحكام والقواعد واجبة التطبيق. </a:t>
            </a:r>
          </a:p>
          <a:p>
            <a:pPr marL="925200" lvl="3" indent="0" algn="just" rtl="1" fontAlgn="base">
              <a:spcBef>
                <a:spcPct val="0"/>
              </a:spcBef>
              <a:spcAft>
                <a:spcPts val="600"/>
              </a:spcAft>
              <a:buNone/>
            </a:pPr>
            <a:endParaRPr lang="ar-KW" sz="1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35070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48EAD-1CDB-46A3-A6F4-FEF0659396C2}"/>
              </a:ext>
            </a:extLst>
          </p:cNvPr>
          <p:cNvSpPr>
            <a:spLocks noGrp="1"/>
          </p:cNvSpPr>
          <p:nvPr>
            <p:ph type="title"/>
          </p:nvPr>
        </p:nvSpPr>
        <p:spPr>
          <a:xfrm>
            <a:off x="1143000" y="1166313"/>
            <a:ext cx="10515600" cy="1325563"/>
          </a:xfrm>
        </p:spPr>
        <p:txBody>
          <a:bodyPr>
            <a:normAutofit/>
          </a:bodyPr>
          <a:lstStyle/>
          <a:p>
            <a:pPr algn="r"/>
            <a:r>
              <a:rPr lang="ar-KW" sz="4000" dirty="0">
                <a:solidFill>
                  <a:srgbClr val="B39019"/>
                </a:solidFill>
                <a:cs typeface="mohammad bold art 1" pitchFamily="2" charset="-78"/>
              </a:rPr>
              <a:t>جدول المحتويات</a:t>
            </a:r>
            <a:endParaRPr lang="en-US" sz="4000" dirty="0">
              <a:solidFill>
                <a:srgbClr val="B39019"/>
              </a:solidFill>
            </a:endParaRPr>
          </a:p>
        </p:txBody>
      </p:sp>
      <p:sp>
        <p:nvSpPr>
          <p:cNvPr id="3" name="Content Placeholder 2">
            <a:extLst>
              <a:ext uri="{FF2B5EF4-FFF2-40B4-BE49-F238E27FC236}">
                <a16:creationId xmlns:a16="http://schemas.microsoft.com/office/drawing/2014/main" id="{10B5B77B-8CA6-4C2C-B145-E4FBA16816BA}"/>
              </a:ext>
            </a:extLst>
          </p:cNvPr>
          <p:cNvSpPr>
            <a:spLocks noGrp="1"/>
          </p:cNvSpPr>
          <p:nvPr>
            <p:ph idx="1"/>
          </p:nvPr>
        </p:nvSpPr>
        <p:spPr>
          <a:xfrm>
            <a:off x="1143000" y="2583271"/>
            <a:ext cx="10515600" cy="4351338"/>
          </a:xfrm>
        </p:spPr>
        <p:txBody>
          <a:bodyPr/>
          <a:lstStyle/>
          <a:p>
            <a:pPr algn="r" rtl="1" fontAlgn="base">
              <a:spcBef>
                <a:spcPct val="0"/>
              </a:spcBef>
              <a:spcAft>
                <a:spcPts val="600"/>
              </a:spcAft>
              <a:buClr>
                <a:schemeClr val="tx2"/>
              </a:buClr>
            </a:pPr>
            <a:r>
              <a:rPr lang="ar-KW" b="1" dirty="0">
                <a:solidFill>
                  <a:schemeClr val="tx2">
                    <a:lumMod val="75000"/>
                  </a:schemeClr>
                </a:solidFill>
                <a:cs typeface="mohammad bold art 1" pitchFamily="2" charset="-78"/>
              </a:rPr>
              <a:t>نبذة عن إدارة تنظيم الأسواق</a:t>
            </a:r>
          </a:p>
          <a:p>
            <a:pPr marL="0" indent="0" algn="r" rtl="1" fontAlgn="base">
              <a:spcBef>
                <a:spcPct val="0"/>
              </a:spcBef>
              <a:spcAft>
                <a:spcPts val="600"/>
              </a:spcAft>
              <a:buClr>
                <a:schemeClr val="tx2"/>
              </a:buClr>
              <a:buNone/>
            </a:pPr>
            <a:endParaRPr lang="ar-KW" dirty="0">
              <a:solidFill>
                <a:schemeClr val="tx2">
                  <a:lumMod val="75000"/>
                </a:schemeClr>
              </a:solidFill>
              <a:cs typeface="mohammad bold art 1" pitchFamily="2" charset="-78"/>
            </a:endParaRPr>
          </a:p>
          <a:p>
            <a:pPr algn="r" rtl="1" fontAlgn="base">
              <a:spcBef>
                <a:spcPct val="0"/>
              </a:spcBef>
              <a:spcAft>
                <a:spcPts val="600"/>
              </a:spcAft>
            </a:pPr>
            <a:r>
              <a:rPr lang="ar-KW" dirty="0">
                <a:solidFill>
                  <a:schemeClr val="tx2">
                    <a:lumMod val="75000"/>
                  </a:schemeClr>
                </a:solidFill>
                <a:cs typeface="mohammad bold art 1" pitchFamily="2" charset="-78"/>
              </a:rPr>
              <a:t>الأعمال التي تقوم بها الدائرة</a:t>
            </a:r>
            <a:r>
              <a:rPr lang="en-US" dirty="0">
                <a:solidFill>
                  <a:schemeClr val="tx2">
                    <a:lumMod val="75000"/>
                  </a:schemeClr>
                </a:solidFill>
                <a:cs typeface="mohammad bold art 1" pitchFamily="2" charset="-78"/>
              </a:rPr>
              <a:t>:</a:t>
            </a:r>
            <a:endParaRPr lang="ar-KW" dirty="0">
              <a:solidFill>
                <a:schemeClr val="tx2">
                  <a:lumMod val="75000"/>
                </a:schemeClr>
              </a:solidFill>
              <a:cs typeface="mohammad bold art 1" pitchFamily="2" charset="-78"/>
            </a:endParaRPr>
          </a:p>
          <a:p>
            <a:pPr marL="0" indent="0" algn="r" rtl="1" fontAlgn="base">
              <a:spcBef>
                <a:spcPct val="0"/>
              </a:spcBef>
              <a:spcAft>
                <a:spcPts val="600"/>
              </a:spcAft>
              <a:buNone/>
            </a:pPr>
            <a:endParaRPr lang="ar-KW" dirty="0">
              <a:solidFill>
                <a:schemeClr val="tx2">
                  <a:lumMod val="75000"/>
                </a:schemeClr>
              </a:solidFill>
              <a:cs typeface="mohammad bold art 1" pitchFamily="2" charset="-78"/>
            </a:endParaRPr>
          </a:p>
          <a:p>
            <a:pPr algn="r" rtl="1" fontAlgn="base">
              <a:spcBef>
                <a:spcPct val="0"/>
              </a:spcBef>
              <a:spcAft>
                <a:spcPts val="600"/>
              </a:spcAft>
              <a:buFont typeface="Wingdings" panose="05000000000000000000" pitchFamily="2" charset="2"/>
              <a:buChar char="Ø"/>
            </a:pPr>
            <a:r>
              <a:rPr lang="ar-KW" b="1" i="1" dirty="0">
                <a:solidFill>
                  <a:srgbClr val="00B0F0"/>
                </a:solidFill>
                <a:cs typeface="mohammad bold art 1" pitchFamily="2" charset="-78"/>
              </a:rPr>
              <a:t>دائرة الإدراج والمنتجات.</a:t>
            </a:r>
          </a:p>
          <a:p>
            <a:pPr marL="0" indent="0" algn="r" rtl="1" fontAlgn="base">
              <a:spcBef>
                <a:spcPct val="0"/>
              </a:spcBef>
              <a:spcAft>
                <a:spcPts val="600"/>
              </a:spcAft>
              <a:buNone/>
            </a:pPr>
            <a:endParaRPr lang="ar-KW" i="1" dirty="0">
              <a:solidFill>
                <a:schemeClr val="tx2">
                  <a:lumMod val="75000"/>
                </a:schemeClr>
              </a:solidFill>
              <a:cs typeface="mohammad bold art 1" pitchFamily="2" charset="-78"/>
            </a:endParaRPr>
          </a:p>
          <a:p>
            <a:pPr algn="r" rtl="1" fontAlgn="base">
              <a:spcBef>
                <a:spcPct val="0"/>
              </a:spcBef>
              <a:spcAft>
                <a:spcPts val="600"/>
              </a:spcAft>
            </a:pPr>
            <a:r>
              <a:rPr lang="ar-KW" dirty="0">
                <a:solidFill>
                  <a:schemeClr val="tx2">
                    <a:lumMod val="75000"/>
                  </a:schemeClr>
                </a:solidFill>
                <a:cs typeface="mohammad bold art 1" pitchFamily="2" charset="-78"/>
              </a:rPr>
              <a:t>الجهات الخارجية ذات العلاقة.</a:t>
            </a:r>
          </a:p>
          <a:p>
            <a:endParaRPr lang="en-US" dirty="0"/>
          </a:p>
        </p:txBody>
      </p:sp>
    </p:spTree>
    <p:extLst>
      <p:ext uri="{BB962C8B-B14F-4D97-AF65-F5344CB8AC3E}">
        <p14:creationId xmlns:p14="http://schemas.microsoft.com/office/powerpoint/2010/main" val="42713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9118" y="155632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اختصاصات دائرة الإدراج والمنتجات</a:t>
            </a:r>
            <a:endParaRPr lang="en-GB" sz="3600" dirty="0">
              <a:solidFill>
                <a:srgbClr val="B39019"/>
              </a:solidFill>
            </a:endParaRPr>
          </a:p>
        </p:txBody>
      </p:sp>
      <p:sp>
        <p:nvSpPr>
          <p:cNvPr id="6" name="Freeform 17">
            <a:extLst>
              <a:ext uri="{FF2B5EF4-FFF2-40B4-BE49-F238E27FC236}">
                <a16:creationId xmlns:a16="http://schemas.microsoft.com/office/drawing/2014/main" id="{3CB0D35D-553F-428E-8A69-FEB7E392B263}"/>
              </a:ext>
            </a:extLst>
          </p:cNvPr>
          <p:cNvSpPr/>
          <p:nvPr/>
        </p:nvSpPr>
        <p:spPr>
          <a:xfrm>
            <a:off x="4993065" y="2991772"/>
            <a:ext cx="2016223" cy="874455"/>
          </a:xfrm>
          <a:custGeom>
            <a:avLst/>
            <a:gdLst>
              <a:gd name="connsiteX0" fmla="*/ 0 w 1370500"/>
              <a:gd name="connsiteY0" fmla="*/ 0 h 754133"/>
              <a:gd name="connsiteX1" fmla="*/ 1370500 w 1370500"/>
              <a:gd name="connsiteY1" fmla="*/ 0 h 754133"/>
              <a:gd name="connsiteX2" fmla="*/ 1370500 w 1370500"/>
              <a:gd name="connsiteY2" fmla="*/ 754133 h 754133"/>
              <a:gd name="connsiteX3" fmla="*/ 0 w 1370500"/>
              <a:gd name="connsiteY3" fmla="*/ 754133 h 754133"/>
              <a:gd name="connsiteX4" fmla="*/ 0 w 1370500"/>
              <a:gd name="connsiteY4" fmla="*/ 0 h 754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500" h="754133">
                <a:moveTo>
                  <a:pt x="0" y="0"/>
                </a:moveTo>
                <a:lnTo>
                  <a:pt x="1370500" y="0"/>
                </a:lnTo>
                <a:lnTo>
                  <a:pt x="1370500" y="754133"/>
                </a:lnTo>
                <a:lnTo>
                  <a:pt x="0" y="754133"/>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ar-KW" sz="1600" kern="1200" dirty="0">
                <a:cs typeface="mohammad bold art 1" pitchFamily="2" charset="-78"/>
              </a:rPr>
              <a:t>إدارة تنظيم الأسواق</a:t>
            </a:r>
            <a:endParaRPr lang="en-US" sz="1600" kern="1200" dirty="0">
              <a:cs typeface="mohammad bold art 1" pitchFamily="2" charset="-78"/>
            </a:endParaRPr>
          </a:p>
        </p:txBody>
      </p:sp>
      <p:sp>
        <p:nvSpPr>
          <p:cNvPr id="7" name="Freeform 22">
            <a:extLst>
              <a:ext uri="{FF2B5EF4-FFF2-40B4-BE49-F238E27FC236}">
                <a16:creationId xmlns:a16="http://schemas.microsoft.com/office/drawing/2014/main" id="{F65E29AF-7B51-49AB-8762-73905C6DF8DC}"/>
              </a:ext>
            </a:extLst>
          </p:cNvPr>
          <p:cNvSpPr/>
          <p:nvPr/>
        </p:nvSpPr>
        <p:spPr>
          <a:xfrm>
            <a:off x="4997325" y="4124658"/>
            <a:ext cx="2067787" cy="531176"/>
          </a:xfrm>
          <a:custGeom>
            <a:avLst/>
            <a:gdLst>
              <a:gd name="connsiteX0" fmla="*/ 0 w 1062353"/>
              <a:gd name="connsiteY0" fmla="*/ 0 h 531176"/>
              <a:gd name="connsiteX1" fmla="*/ 1062353 w 1062353"/>
              <a:gd name="connsiteY1" fmla="*/ 0 h 531176"/>
              <a:gd name="connsiteX2" fmla="*/ 1062353 w 1062353"/>
              <a:gd name="connsiteY2" fmla="*/ 531176 h 531176"/>
              <a:gd name="connsiteX3" fmla="*/ 0 w 1062353"/>
              <a:gd name="connsiteY3" fmla="*/ 531176 h 531176"/>
              <a:gd name="connsiteX4" fmla="*/ 0 w 1062353"/>
              <a:gd name="connsiteY4" fmla="*/ 0 h 53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353" h="531176">
                <a:moveTo>
                  <a:pt x="0" y="0"/>
                </a:moveTo>
                <a:lnTo>
                  <a:pt x="1062353" y="0"/>
                </a:lnTo>
                <a:lnTo>
                  <a:pt x="1062353" y="531176"/>
                </a:lnTo>
                <a:lnTo>
                  <a:pt x="0" y="531176"/>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ar-KW" sz="1400" kern="1200" dirty="0">
                <a:cs typeface="mohammad bold art 1" pitchFamily="2" charset="-78"/>
              </a:rPr>
              <a:t>دائرة الإدراج والمنتجات</a:t>
            </a:r>
            <a:endParaRPr lang="en-US" sz="1400" kern="1200" dirty="0">
              <a:cs typeface="mohammad bold art 1" pitchFamily="2" charset="-78"/>
            </a:endParaRPr>
          </a:p>
        </p:txBody>
      </p:sp>
      <p:sp>
        <p:nvSpPr>
          <p:cNvPr id="8" name="Freeform 23">
            <a:extLst>
              <a:ext uri="{FF2B5EF4-FFF2-40B4-BE49-F238E27FC236}">
                <a16:creationId xmlns:a16="http://schemas.microsoft.com/office/drawing/2014/main" id="{0E851051-62F7-4F50-8F73-FC1A3F2B6D62}"/>
              </a:ext>
            </a:extLst>
          </p:cNvPr>
          <p:cNvSpPr/>
          <p:nvPr/>
        </p:nvSpPr>
        <p:spPr>
          <a:xfrm>
            <a:off x="4220560" y="5025065"/>
            <a:ext cx="1545010" cy="654428"/>
          </a:xfrm>
          <a:custGeom>
            <a:avLst/>
            <a:gdLst>
              <a:gd name="connsiteX0" fmla="*/ 0 w 1305260"/>
              <a:gd name="connsiteY0" fmla="*/ 0 h 531176"/>
              <a:gd name="connsiteX1" fmla="*/ 1305260 w 1305260"/>
              <a:gd name="connsiteY1" fmla="*/ 0 h 531176"/>
              <a:gd name="connsiteX2" fmla="*/ 1305260 w 1305260"/>
              <a:gd name="connsiteY2" fmla="*/ 531176 h 531176"/>
              <a:gd name="connsiteX3" fmla="*/ 0 w 1305260"/>
              <a:gd name="connsiteY3" fmla="*/ 531176 h 531176"/>
              <a:gd name="connsiteX4" fmla="*/ 0 w 1305260"/>
              <a:gd name="connsiteY4" fmla="*/ 0 h 53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260" h="531176">
                <a:moveTo>
                  <a:pt x="0" y="0"/>
                </a:moveTo>
                <a:lnTo>
                  <a:pt x="1305260" y="0"/>
                </a:lnTo>
                <a:lnTo>
                  <a:pt x="1305260" y="531176"/>
                </a:lnTo>
                <a:lnTo>
                  <a:pt x="0" y="531176"/>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algn="ctr" defTabSz="622300">
              <a:spcBef>
                <a:spcPct val="0"/>
              </a:spcBef>
              <a:spcAft>
                <a:spcPct val="35000"/>
              </a:spcAft>
            </a:pPr>
            <a:r>
              <a:rPr lang="ar-KW" sz="1400" dirty="0">
                <a:cs typeface="mohammad bold art 1" pitchFamily="2" charset="-78"/>
              </a:rPr>
              <a:t>الانسحاب الاختياري</a:t>
            </a:r>
            <a:endParaRPr lang="en-US" sz="1400" dirty="0">
              <a:cs typeface="mohammad bold art 1" pitchFamily="2" charset="-78"/>
            </a:endParaRPr>
          </a:p>
        </p:txBody>
      </p:sp>
      <p:sp>
        <p:nvSpPr>
          <p:cNvPr id="9" name="Freeform 24">
            <a:extLst>
              <a:ext uri="{FF2B5EF4-FFF2-40B4-BE49-F238E27FC236}">
                <a16:creationId xmlns:a16="http://schemas.microsoft.com/office/drawing/2014/main" id="{9D53886A-C0E5-4564-8C1B-AD434C87FF51}"/>
              </a:ext>
            </a:extLst>
          </p:cNvPr>
          <p:cNvSpPr/>
          <p:nvPr/>
        </p:nvSpPr>
        <p:spPr>
          <a:xfrm>
            <a:off x="2219069" y="5024640"/>
            <a:ext cx="1545010" cy="635153"/>
          </a:xfrm>
          <a:custGeom>
            <a:avLst/>
            <a:gdLst>
              <a:gd name="connsiteX0" fmla="*/ 0 w 1305260"/>
              <a:gd name="connsiteY0" fmla="*/ 0 h 531176"/>
              <a:gd name="connsiteX1" fmla="*/ 1305260 w 1305260"/>
              <a:gd name="connsiteY1" fmla="*/ 0 h 531176"/>
              <a:gd name="connsiteX2" fmla="*/ 1305260 w 1305260"/>
              <a:gd name="connsiteY2" fmla="*/ 531176 h 531176"/>
              <a:gd name="connsiteX3" fmla="*/ 0 w 1305260"/>
              <a:gd name="connsiteY3" fmla="*/ 531176 h 531176"/>
              <a:gd name="connsiteX4" fmla="*/ 0 w 1305260"/>
              <a:gd name="connsiteY4" fmla="*/ 0 h 53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260" h="531176">
                <a:moveTo>
                  <a:pt x="0" y="0"/>
                </a:moveTo>
                <a:lnTo>
                  <a:pt x="1305260" y="0"/>
                </a:lnTo>
                <a:lnTo>
                  <a:pt x="1305260" y="531176"/>
                </a:lnTo>
                <a:lnTo>
                  <a:pt x="0" y="531176"/>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ar-KW" sz="1400" kern="1200" dirty="0">
                <a:cs typeface="mohammad bold art 1" pitchFamily="2" charset="-78"/>
              </a:rPr>
              <a:t>المنتجات والمشاريع</a:t>
            </a:r>
            <a:endParaRPr lang="en-US" sz="1400" kern="1200" dirty="0">
              <a:cs typeface="mohammad bold art 1" pitchFamily="2" charset="-78"/>
            </a:endParaRPr>
          </a:p>
        </p:txBody>
      </p:sp>
      <p:sp>
        <p:nvSpPr>
          <p:cNvPr id="10" name="Freeform 26">
            <a:extLst>
              <a:ext uri="{FF2B5EF4-FFF2-40B4-BE49-F238E27FC236}">
                <a16:creationId xmlns:a16="http://schemas.microsoft.com/office/drawing/2014/main" id="{D3515B65-B690-4745-9194-A382AD3C4EDF}"/>
              </a:ext>
            </a:extLst>
          </p:cNvPr>
          <p:cNvSpPr/>
          <p:nvPr/>
        </p:nvSpPr>
        <p:spPr>
          <a:xfrm>
            <a:off x="6191201" y="5039581"/>
            <a:ext cx="1545010" cy="616315"/>
          </a:xfrm>
          <a:custGeom>
            <a:avLst/>
            <a:gdLst>
              <a:gd name="connsiteX0" fmla="*/ 0 w 1305260"/>
              <a:gd name="connsiteY0" fmla="*/ 0 h 531176"/>
              <a:gd name="connsiteX1" fmla="*/ 1305260 w 1305260"/>
              <a:gd name="connsiteY1" fmla="*/ 0 h 531176"/>
              <a:gd name="connsiteX2" fmla="*/ 1305260 w 1305260"/>
              <a:gd name="connsiteY2" fmla="*/ 531176 h 531176"/>
              <a:gd name="connsiteX3" fmla="*/ 0 w 1305260"/>
              <a:gd name="connsiteY3" fmla="*/ 531176 h 531176"/>
              <a:gd name="connsiteX4" fmla="*/ 0 w 1305260"/>
              <a:gd name="connsiteY4" fmla="*/ 0 h 53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260" h="531176">
                <a:moveTo>
                  <a:pt x="0" y="0"/>
                </a:moveTo>
                <a:lnTo>
                  <a:pt x="1305260" y="0"/>
                </a:lnTo>
                <a:lnTo>
                  <a:pt x="1305260" y="531176"/>
                </a:lnTo>
                <a:lnTo>
                  <a:pt x="0" y="531176"/>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ar-KW" sz="1400" kern="1200" dirty="0">
                <a:cs typeface="mohammad bold art 1" pitchFamily="2" charset="-78"/>
              </a:rPr>
              <a:t>الإلغاء</a:t>
            </a:r>
            <a:endParaRPr lang="en-US" sz="1400" kern="1200" dirty="0">
              <a:cs typeface="mohammad bold art 1" pitchFamily="2" charset="-78"/>
            </a:endParaRPr>
          </a:p>
        </p:txBody>
      </p:sp>
      <p:sp>
        <p:nvSpPr>
          <p:cNvPr id="11" name="Freeform 23">
            <a:extLst>
              <a:ext uri="{FF2B5EF4-FFF2-40B4-BE49-F238E27FC236}">
                <a16:creationId xmlns:a16="http://schemas.microsoft.com/office/drawing/2014/main" id="{8AD4816A-1713-45F7-A4DA-9F39A4DE1911}"/>
              </a:ext>
            </a:extLst>
          </p:cNvPr>
          <p:cNvSpPr/>
          <p:nvPr/>
        </p:nvSpPr>
        <p:spPr>
          <a:xfrm>
            <a:off x="8161842" y="5049562"/>
            <a:ext cx="1566772" cy="616314"/>
          </a:xfrm>
          <a:custGeom>
            <a:avLst/>
            <a:gdLst>
              <a:gd name="connsiteX0" fmla="*/ 0 w 1305260"/>
              <a:gd name="connsiteY0" fmla="*/ 0 h 531176"/>
              <a:gd name="connsiteX1" fmla="*/ 1305260 w 1305260"/>
              <a:gd name="connsiteY1" fmla="*/ 0 h 531176"/>
              <a:gd name="connsiteX2" fmla="*/ 1305260 w 1305260"/>
              <a:gd name="connsiteY2" fmla="*/ 531176 h 531176"/>
              <a:gd name="connsiteX3" fmla="*/ 0 w 1305260"/>
              <a:gd name="connsiteY3" fmla="*/ 531176 h 531176"/>
              <a:gd name="connsiteX4" fmla="*/ 0 w 1305260"/>
              <a:gd name="connsiteY4" fmla="*/ 0 h 53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260" h="531176">
                <a:moveTo>
                  <a:pt x="0" y="0"/>
                </a:moveTo>
                <a:lnTo>
                  <a:pt x="1305260" y="0"/>
                </a:lnTo>
                <a:lnTo>
                  <a:pt x="1305260" y="531176"/>
                </a:lnTo>
                <a:lnTo>
                  <a:pt x="0" y="531176"/>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ar-KW" sz="1400" kern="1200" dirty="0">
                <a:cs typeface="mohammad bold art 1" pitchFamily="2" charset="-78"/>
              </a:rPr>
              <a:t>الإدراج</a:t>
            </a:r>
            <a:endParaRPr lang="en-US" sz="1400" kern="1200" dirty="0">
              <a:cs typeface="mohammad bold art 1" pitchFamily="2" charset="-78"/>
            </a:endParaRPr>
          </a:p>
        </p:txBody>
      </p:sp>
      <p:cxnSp>
        <p:nvCxnSpPr>
          <p:cNvPr id="12" name="Straight Connector 11">
            <a:extLst>
              <a:ext uri="{FF2B5EF4-FFF2-40B4-BE49-F238E27FC236}">
                <a16:creationId xmlns:a16="http://schemas.microsoft.com/office/drawing/2014/main" id="{155FB313-6EE5-43E2-8AEF-82BCA9B6EDF7}"/>
              </a:ext>
            </a:extLst>
          </p:cNvPr>
          <p:cNvCxnSpPr/>
          <p:nvPr/>
        </p:nvCxnSpPr>
        <p:spPr>
          <a:xfrm>
            <a:off x="5209091" y="4685767"/>
            <a:ext cx="0" cy="363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ACF83B0-83DD-4FFE-A014-32EB64AD0A01}"/>
              </a:ext>
            </a:extLst>
          </p:cNvPr>
          <p:cNvCxnSpPr/>
          <p:nvPr/>
        </p:nvCxnSpPr>
        <p:spPr>
          <a:xfrm>
            <a:off x="6865273" y="4672149"/>
            <a:ext cx="0" cy="3645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2DDCBC9-27FB-4DA2-9C7C-4670C6E539D3}"/>
              </a:ext>
            </a:extLst>
          </p:cNvPr>
          <p:cNvCxnSpPr/>
          <p:nvPr/>
        </p:nvCxnSpPr>
        <p:spPr>
          <a:xfrm>
            <a:off x="7065112" y="4390246"/>
            <a:ext cx="1880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CFA2C39-04B7-437E-8139-CA787FBD1442}"/>
              </a:ext>
            </a:extLst>
          </p:cNvPr>
          <p:cNvCxnSpPr>
            <a:cxnSpLocks/>
          </p:cNvCxnSpPr>
          <p:nvPr/>
        </p:nvCxnSpPr>
        <p:spPr>
          <a:xfrm flipH="1">
            <a:off x="2991575" y="4390246"/>
            <a:ext cx="20014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3311B1E-3258-4F2D-82A8-6DAD319CF3E3}"/>
              </a:ext>
            </a:extLst>
          </p:cNvPr>
          <p:cNvCxnSpPr/>
          <p:nvPr/>
        </p:nvCxnSpPr>
        <p:spPr>
          <a:xfrm>
            <a:off x="2991574" y="4390246"/>
            <a:ext cx="0" cy="646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39C902-9505-42A8-B29D-B60F121D0BA0}"/>
              </a:ext>
            </a:extLst>
          </p:cNvPr>
          <p:cNvCxnSpPr/>
          <p:nvPr/>
        </p:nvCxnSpPr>
        <p:spPr>
          <a:xfrm>
            <a:off x="8945228" y="4390246"/>
            <a:ext cx="0" cy="6343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41DE88D-687D-4A25-889E-16B02139D57F}"/>
              </a:ext>
            </a:extLst>
          </p:cNvPr>
          <p:cNvCxnSpPr/>
          <p:nvPr/>
        </p:nvCxnSpPr>
        <p:spPr>
          <a:xfrm>
            <a:off x="6001176" y="3866227"/>
            <a:ext cx="0" cy="25843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187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فوائد الإدراج</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63973"/>
          </a:xfrm>
          <a:prstGeom prst="rect">
            <a:avLst/>
          </a:prstGeom>
        </p:spPr>
        <p:txBody>
          <a:bodyPr wrap="square">
            <a:spAutoFit/>
          </a:bodyPr>
          <a:lstStyle/>
          <a:p>
            <a:pPr lvl="0" algn="just" rtl="1" fontAlgn="base">
              <a:lnSpc>
                <a:spcPct val="120000"/>
              </a:lnSpc>
              <a:spcBef>
                <a:spcPts val="1200"/>
              </a:spcBef>
              <a:spcAft>
                <a:spcPts val="600"/>
              </a:spcAft>
            </a:pPr>
            <a:r>
              <a:rPr lang="ar-KW" sz="2100" u="sng" dirty="0">
                <a:solidFill>
                  <a:srgbClr val="495E78"/>
                </a:solidFill>
                <a:latin typeface="Calibri" pitchFamily="34" charset="0"/>
                <a:cs typeface="mohammad bold art 1" pitchFamily="2" charset="-78"/>
              </a:rPr>
              <a:t>أبرز  الأسباب للإدراج في الأسواق المالية:</a:t>
            </a:r>
          </a:p>
        </p:txBody>
      </p:sp>
      <p:sp>
        <p:nvSpPr>
          <p:cNvPr id="7" name="Content Placeholder 7">
            <a:extLst>
              <a:ext uri="{FF2B5EF4-FFF2-40B4-BE49-F238E27FC236}">
                <a16:creationId xmlns:a16="http://schemas.microsoft.com/office/drawing/2014/main" id="{D0662E91-803C-47DC-9E56-5E287439D614}"/>
              </a:ext>
            </a:extLst>
          </p:cNvPr>
          <p:cNvSpPr txBox="1">
            <a:spLocks/>
          </p:cNvSpPr>
          <p:nvPr/>
        </p:nvSpPr>
        <p:spPr>
          <a:xfrm>
            <a:off x="457200" y="3429000"/>
            <a:ext cx="5868099" cy="2697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742950" marR="0" lvl="1" indent="-28575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ar-KW" sz="2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742950" marR="0" lvl="1" indent="-28575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ar-KW" sz="2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742950" marR="0" lvl="1" indent="-28575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ar-KW" sz="2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457200" marR="0" lvl="1" indent="0" algn="just" defTabSz="914400" rtl="1"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742950" marR="0" lvl="1" indent="-28575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ar-KW" sz="1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ysClr val="windowText" lastClr="000000"/>
              </a:solidFill>
              <a:effectLst/>
              <a:uLnTx/>
              <a:uFillTx/>
              <a:latin typeface="Calibri"/>
              <a:ea typeface="+mn-ea"/>
              <a:cs typeface="mohammad bold art 1"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ar-KW" sz="1400" b="0" i="0" u="none" strike="noStrike" kern="1200" cap="none" spc="0" normalizeH="0" baseline="0" noProof="0">
              <a:ln>
                <a:noFill/>
              </a:ln>
              <a:solidFill>
                <a:srgbClr val="4F81BD">
                  <a:lumMod val="50000"/>
                </a:srgbClr>
              </a:solidFill>
              <a:effectLst/>
              <a:uLnTx/>
              <a:uFillTx/>
              <a:latin typeface="Calibri"/>
              <a:ea typeface="+mn-ea"/>
              <a:cs typeface="mohammad bold art 1" pitchFamily="2" charset="-78"/>
            </a:endParaRPr>
          </a:p>
          <a:p>
            <a:pPr marL="342900" marR="0" lvl="0" indent="-342900" algn="r" defTabSz="914400" rtl="1"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1F497D">
                  <a:lumMod val="50000"/>
                </a:srgbClr>
              </a:solidFill>
              <a:effectLst/>
              <a:uLnTx/>
              <a:uFillTx/>
              <a:latin typeface="Calibri"/>
              <a:ea typeface="+mn-ea"/>
              <a:cs typeface="mohammad bold art 1" pitchFamily="2" charset="-78"/>
            </a:endParaRPr>
          </a:p>
        </p:txBody>
      </p:sp>
      <p:sp>
        <p:nvSpPr>
          <p:cNvPr id="8" name="Rectangle 7">
            <a:extLst>
              <a:ext uri="{FF2B5EF4-FFF2-40B4-BE49-F238E27FC236}">
                <a16:creationId xmlns:a16="http://schemas.microsoft.com/office/drawing/2014/main" id="{35ABA221-9224-4B05-883C-56F0635F347E}"/>
              </a:ext>
            </a:extLst>
          </p:cNvPr>
          <p:cNvSpPr/>
          <p:nvPr/>
        </p:nvSpPr>
        <p:spPr>
          <a:xfrm>
            <a:off x="1512724" y="2352747"/>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تحصل الشركة على تقييمات أعلى وذلك لكونها شركة مساهمة عامة ذات شهرة أكبر من الخاصة</a:t>
            </a:r>
            <a:r>
              <a:rPr kumimoji="0" lang="ar-KW" sz="1050" b="1" i="0" u="none" strike="noStrike" kern="0" cap="none" spc="0" normalizeH="0" baseline="0" noProof="0" dirty="0">
                <a:ln>
                  <a:noFill/>
                </a:ln>
                <a:solidFill>
                  <a:srgbClr val="000000"/>
                </a:solidFill>
                <a:effectLst/>
                <a:uLnTx/>
                <a:uFillTx/>
                <a:latin typeface="Arial" pitchFamily="34" charset="0"/>
                <a:ea typeface="+mn-ea"/>
                <a:cs typeface="mohammad bold art 1" pitchFamily="2" charset="-78"/>
              </a:rPr>
              <a:t>.</a:t>
            </a:r>
            <a:endParaRPr kumimoji="0" lang="en-ZA" sz="1050" b="1" i="0" u="none" strike="noStrike" kern="0" cap="none" spc="0" normalizeH="0" baseline="0" noProof="0" dirty="0">
              <a:ln>
                <a:noFill/>
              </a:ln>
              <a:solidFill>
                <a:srgbClr val="000000"/>
              </a:solidFill>
              <a:effectLst/>
              <a:uLnTx/>
              <a:uFillTx/>
              <a:latin typeface="Arial" pitchFamily="34" charset="0"/>
              <a:ea typeface="+mn-ea"/>
              <a:cs typeface="mohammad bold art 1" pitchFamily="2" charset="-78"/>
            </a:endParaRPr>
          </a:p>
        </p:txBody>
      </p:sp>
      <p:sp>
        <p:nvSpPr>
          <p:cNvPr id="9" name="NumberBall">
            <a:extLst>
              <a:ext uri="{FF2B5EF4-FFF2-40B4-BE49-F238E27FC236}">
                <a16:creationId xmlns:a16="http://schemas.microsoft.com/office/drawing/2014/main" id="{ED30B05C-E2FB-4A58-8338-31E23C677D91}"/>
              </a:ext>
            </a:extLst>
          </p:cNvPr>
          <p:cNvSpPr>
            <a:spLocks noChangeArrowheads="1"/>
          </p:cNvSpPr>
          <p:nvPr/>
        </p:nvSpPr>
        <p:spPr bwMode="gray">
          <a:xfrm>
            <a:off x="1401996" y="2242019"/>
            <a:ext cx="221456"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1</a:t>
            </a:r>
          </a:p>
        </p:txBody>
      </p:sp>
      <p:pic>
        <p:nvPicPr>
          <p:cNvPr id="10" name="Picture 9">
            <a:extLst>
              <a:ext uri="{FF2B5EF4-FFF2-40B4-BE49-F238E27FC236}">
                <a16:creationId xmlns:a16="http://schemas.microsoft.com/office/drawing/2014/main" id="{E5620F8B-A6E6-4E67-92AE-B5F5A3825A14}"/>
              </a:ext>
            </a:extLst>
          </p:cNvPr>
          <p:cNvPicPr>
            <a:picLocks noChangeAspect="1"/>
          </p:cNvPicPr>
          <p:nvPr/>
        </p:nvPicPr>
        <p:blipFill>
          <a:blip r:embed="rId4"/>
          <a:stretch>
            <a:fillRect/>
          </a:stretch>
        </p:blipFill>
        <p:spPr>
          <a:xfrm>
            <a:off x="2134748" y="2507887"/>
            <a:ext cx="608983" cy="612370"/>
          </a:xfrm>
          <a:prstGeom prst="rect">
            <a:avLst/>
          </a:prstGeom>
        </p:spPr>
      </p:pic>
      <p:sp>
        <p:nvSpPr>
          <p:cNvPr id="11" name="Rectangle 10">
            <a:extLst>
              <a:ext uri="{FF2B5EF4-FFF2-40B4-BE49-F238E27FC236}">
                <a16:creationId xmlns:a16="http://schemas.microsoft.com/office/drawing/2014/main" id="{251D23A7-4CF5-487D-8E55-E7640733D823}"/>
              </a:ext>
            </a:extLst>
          </p:cNvPr>
          <p:cNvSpPr/>
          <p:nvPr/>
        </p:nvSpPr>
        <p:spPr>
          <a:xfrm>
            <a:off x="3667919" y="2343407"/>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آلية فعالة للرقابة والإشراف على التداول </a:t>
            </a:r>
            <a:endParaRPr kumimoji="0" lang="en-ZA"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p:txBody>
      </p:sp>
      <p:pic>
        <p:nvPicPr>
          <p:cNvPr id="12" name="Picture 11">
            <a:extLst>
              <a:ext uri="{FF2B5EF4-FFF2-40B4-BE49-F238E27FC236}">
                <a16:creationId xmlns:a16="http://schemas.microsoft.com/office/drawing/2014/main" id="{44550506-50C4-44C6-A2EB-5D4878E0BAB3}"/>
              </a:ext>
            </a:extLst>
          </p:cNvPr>
          <p:cNvPicPr>
            <a:picLocks noChangeAspect="1"/>
          </p:cNvPicPr>
          <p:nvPr/>
        </p:nvPicPr>
        <p:blipFill>
          <a:blip r:embed="rId5"/>
          <a:stretch>
            <a:fillRect/>
          </a:stretch>
        </p:blipFill>
        <p:spPr>
          <a:xfrm>
            <a:off x="4261026" y="2511029"/>
            <a:ext cx="621947" cy="641009"/>
          </a:xfrm>
          <a:prstGeom prst="rect">
            <a:avLst/>
          </a:prstGeom>
        </p:spPr>
      </p:pic>
      <p:sp>
        <p:nvSpPr>
          <p:cNvPr id="13" name="NumberBall">
            <a:extLst>
              <a:ext uri="{FF2B5EF4-FFF2-40B4-BE49-F238E27FC236}">
                <a16:creationId xmlns:a16="http://schemas.microsoft.com/office/drawing/2014/main" id="{665794E8-72E4-4CDD-B9A7-0B6BF9ADCB38}"/>
              </a:ext>
            </a:extLst>
          </p:cNvPr>
          <p:cNvSpPr>
            <a:spLocks noChangeArrowheads="1"/>
          </p:cNvSpPr>
          <p:nvPr/>
        </p:nvSpPr>
        <p:spPr bwMode="gray">
          <a:xfrm>
            <a:off x="3547950" y="2220955"/>
            <a:ext cx="221456"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rPr>
              <a:t>2</a:t>
            </a:r>
          </a:p>
        </p:txBody>
      </p:sp>
      <p:sp>
        <p:nvSpPr>
          <p:cNvPr id="14" name="Rectangle 13">
            <a:extLst>
              <a:ext uri="{FF2B5EF4-FFF2-40B4-BE49-F238E27FC236}">
                <a16:creationId xmlns:a16="http://schemas.microsoft.com/office/drawing/2014/main" id="{50B9C6E0-E5DB-487D-B11A-D98AB81D71ED}"/>
              </a:ext>
            </a:extLst>
          </p:cNvPr>
          <p:cNvSpPr/>
          <p:nvPr/>
        </p:nvSpPr>
        <p:spPr>
          <a:xfrm>
            <a:off x="5801789" y="2346004"/>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زيادة السيولة والشفافية للأوراق المالية </a:t>
            </a:r>
            <a:endParaRPr kumimoji="0" lang="en-ZA"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p:txBody>
      </p:sp>
      <p:pic>
        <p:nvPicPr>
          <p:cNvPr id="15" name="Picture 14">
            <a:extLst>
              <a:ext uri="{FF2B5EF4-FFF2-40B4-BE49-F238E27FC236}">
                <a16:creationId xmlns:a16="http://schemas.microsoft.com/office/drawing/2014/main" id="{8B010960-9849-4495-9943-4CBF379AA447}"/>
              </a:ext>
            </a:extLst>
          </p:cNvPr>
          <p:cNvPicPr>
            <a:picLocks noChangeAspect="1"/>
          </p:cNvPicPr>
          <p:nvPr/>
        </p:nvPicPr>
        <p:blipFill>
          <a:blip r:embed="rId6"/>
          <a:stretch>
            <a:fillRect/>
          </a:stretch>
        </p:blipFill>
        <p:spPr>
          <a:xfrm>
            <a:off x="6385147" y="2511029"/>
            <a:ext cx="645833" cy="652955"/>
          </a:xfrm>
          <a:prstGeom prst="rect">
            <a:avLst/>
          </a:prstGeom>
        </p:spPr>
      </p:pic>
      <p:sp>
        <p:nvSpPr>
          <p:cNvPr id="16" name="NumberBall">
            <a:extLst>
              <a:ext uri="{FF2B5EF4-FFF2-40B4-BE49-F238E27FC236}">
                <a16:creationId xmlns:a16="http://schemas.microsoft.com/office/drawing/2014/main" id="{C93CC076-D6C6-408F-8136-5EF8037AD128}"/>
              </a:ext>
            </a:extLst>
          </p:cNvPr>
          <p:cNvSpPr>
            <a:spLocks noChangeArrowheads="1"/>
          </p:cNvSpPr>
          <p:nvPr/>
        </p:nvSpPr>
        <p:spPr bwMode="gray">
          <a:xfrm>
            <a:off x="5676369" y="2220955"/>
            <a:ext cx="221456"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200" b="1" i="0" u="none" strike="noStrike" kern="0" cap="none" spc="0" normalizeH="0" baseline="0" noProof="0" dirty="0">
                <a:ln>
                  <a:noFill/>
                </a:ln>
                <a:solidFill>
                  <a:srgbClr val="FFFFFF"/>
                </a:solidFill>
                <a:effectLst/>
                <a:uLnTx/>
                <a:uFillTx/>
                <a:latin typeface="Arial" pitchFamily="34" charset="0"/>
                <a:ea typeface="+mn-ea"/>
                <a:cs typeface="Arial" panose="020B0604020202020204" pitchFamily="34" charset="0"/>
              </a:rPr>
              <a:t>3</a:t>
            </a:r>
            <a:endPar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17" name="Rectangle 16">
            <a:extLst>
              <a:ext uri="{FF2B5EF4-FFF2-40B4-BE49-F238E27FC236}">
                <a16:creationId xmlns:a16="http://schemas.microsoft.com/office/drawing/2014/main" id="{8DF8E888-32BD-4084-A801-DA6DDB45509C}"/>
              </a:ext>
            </a:extLst>
          </p:cNvPr>
          <p:cNvSpPr/>
          <p:nvPr/>
        </p:nvSpPr>
        <p:spPr>
          <a:xfrm>
            <a:off x="1526451" y="3997829"/>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مركز مرموق وانتشار ملكية أسهم الشركة يعززان مستوى الوعي لدى الجمهور بالعلامة التجارية الخاصة بمنتجات الشركة </a:t>
            </a:r>
            <a:endParaRPr kumimoji="0" lang="en-ZA"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p:txBody>
      </p:sp>
      <p:pic>
        <p:nvPicPr>
          <p:cNvPr id="18" name="Picture 17">
            <a:extLst>
              <a:ext uri="{FF2B5EF4-FFF2-40B4-BE49-F238E27FC236}">
                <a16:creationId xmlns:a16="http://schemas.microsoft.com/office/drawing/2014/main" id="{B9095ADF-7911-444B-A07D-BA104996BBC0}"/>
              </a:ext>
            </a:extLst>
          </p:cNvPr>
          <p:cNvPicPr>
            <a:picLocks noChangeAspect="1"/>
          </p:cNvPicPr>
          <p:nvPr/>
        </p:nvPicPr>
        <p:blipFill>
          <a:blip r:embed="rId7"/>
          <a:stretch>
            <a:fillRect/>
          </a:stretch>
        </p:blipFill>
        <p:spPr>
          <a:xfrm>
            <a:off x="2136370" y="4079707"/>
            <a:ext cx="605740" cy="550478"/>
          </a:xfrm>
          <a:prstGeom prst="rect">
            <a:avLst/>
          </a:prstGeom>
        </p:spPr>
      </p:pic>
      <p:sp>
        <p:nvSpPr>
          <p:cNvPr id="19" name="NumberBall">
            <a:extLst>
              <a:ext uri="{FF2B5EF4-FFF2-40B4-BE49-F238E27FC236}">
                <a16:creationId xmlns:a16="http://schemas.microsoft.com/office/drawing/2014/main" id="{A479C0D8-0268-4ED7-A9C4-3988C4F65F16}"/>
              </a:ext>
            </a:extLst>
          </p:cNvPr>
          <p:cNvSpPr>
            <a:spLocks noChangeArrowheads="1"/>
          </p:cNvSpPr>
          <p:nvPr/>
        </p:nvSpPr>
        <p:spPr bwMode="gray">
          <a:xfrm>
            <a:off x="1404502" y="3887101"/>
            <a:ext cx="221456"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200" b="1" i="0" u="none" strike="noStrike" kern="0" cap="none" spc="0" normalizeH="0" baseline="0" noProof="0" dirty="0">
                <a:ln>
                  <a:noFill/>
                </a:ln>
                <a:solidFill>
                  <a:srgbClr val="FFFFFF"/>
                </a:solidFill>
                <a:effectLst/>
                <a:uLnTx/>
                <a:uFillTx/>
                <a:latin typeface="Arial" pitchFamily="34" charset="0"/>
                <a:ea typeface="+mn-ea"/>
                <a:cs typeface="Arial" panose="020B0604020202020204" pitchFamily="34" charset="0"/>
              </a:rPr>
              <a:t>4</a:t>
            </a:r>
            <a:endPar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0" name="Rectangle 19">
            <a:extLst>
              <a:ext uri="{FF2B5EF4-FFF2-40B4-BE49-F238E27FC236}">
                <a16:creationId xmlns:a16="http://schemas.microsoft.com/office/drawing/2014/main" id="{414FBB16-8BCC-4A84-90CC-0894D4648B73}"/>
              </a:ext>
            </a:extLst>
          </p:cNvPr>
          <p:cNvSpPr/>
          <p:nvPr/>
        </p:nvSpPr>
        <p:spPr>
          <a:xfrm>
            <a:off x="3672956" y="4023769"/>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زيادة قاعدة المساهمين وتنوعها</a:t>
            </a:r>
            <a:endParaRPr kumimoji="0" lang="en-ZA" sz="1050" b="1" i="0" u="none" strike="noStrike" kern="0" cap="none" spc="0" normalizeH="0" baseline="0" noProof="0" dirty="0">
              <a:ln>
                <a:noFill/>
              </a:ln>
              <a:solidFill>
                <a:srgbClr val="000000"/>
              </a:solidFill>
              <a:effectLst/>
              <a:uLnTx/>
              <a:uFillTx/>
              <a:latin typeface="Arial" pitchFamily="34" charset="0"/>
              <a:ea typeface="+mn-ea"/>
              <a:cs typeface="mohammad bold art 1" pitchFamily="2" charset="-78"/>
            </a:endParaRPr>
          </a:p>
        </p:txBody>
      </p:sp>
      <p:pic>
        <p:nvPicPr>
          <p:cNvPr id="21" name="Picture 20">
            <a:extLst>
              <a:ext uri="{FF2B5EF4-FFF2-40B4-BE49-F238E27FC236}">
                <a16:creationId xmlns:a16="http://schemas.microsoft.com/office/drawing/2014/main" id="{EA4D0219-E51C-4FE8-8657-A9EF9FA30816}"/>
              </a:ext>
            </a:extLst>
          </p:cNvPr>
          <p:cNvPicPr>
            <a:picLocks noChangeAspect="1"/>
          </p:cNvPicPr>
          <p:nvPr/>
        </p:nvPicPr>
        <p:blipFill>
          <a:blip r:embed="rId8"/>
          <a:stretch>
            <a:fillRect/>
          </a:stretch>
        </p:blipFill>
        <p:spPr>
          <a:xfrm>
            <a:off x="4277100" y="4139331"/>
            <a:ext cx="610796" cy="646451"/>
          </a:xfrm>
          <a:prstGeom prst="rect">
            <a:avLst/>
          </a:prstGeom>
        </p:spPr>
      </p:pic>
      <p:sp>
        <p:nvSpPr>
          <p:cNvPr id="22" name="NumberBall">
            <a:extLst>
              <a:ext uri="{FF2B5EF4-FFF2-40B4-BE49-F238E27FC236}">
                <a16:creationId xmlns:a16="http://schemas.microsoft.com/office/drawing/2014/main" id="{26179F5E-7319-4B83-BC3C-2356832C3D37}"/>
              </a:ext>
            </a:extLst>
          </p:cNvPr>
          <p:cNvSpPr>
            <a:spLocks noChangeArrowheads="1"/>
          </p:cNvSpPr>
          <p:nvPr/>
        </p:nvSpPr>
        <p:spPr bwMode="gray">
          <a:xfrm>
            <a:off x="3568761" y="3930704"/>
            <a:ext cx="221456"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200" b="1" i="0" u="none" strike="noStrike" kern="0" cap="none" spc="0" normalizeH="0" baseline="0" noProof="0" dirty="0">
                <a:ln>
                  <a:noFill/>
                </a:ln>
                <a:solidFill>
                  <a:srgbClr val="FFFFFF"/>
                </a:solidFill>
                <a:effectLst/>
                <a:uLnTx/>
                <a:uFillTx/>
                <a:latin typeface="Arial" pitchFamily="34" charset="0"/>
                <a:ea typeface="+mn-ea"/>
                <a:cs typeface="Arial" panose="020B0604020202020204" pitchFamily="34" charset="0"/>
              </a:rPr>
              <a:t>5</a:t>
            </a:r>
            <a:endPar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3" name="Rectangle 22">
            <a:extLst>
              <a:ext uri="{FF2B5EF4-FFF2-40B4-BE49-F238E27FC236}">
                <a16:creationId xmlns:a16="http://schemas.microsoft.com/office/drawing/2014/main" id="{639447BB-E079-4668-B182-251C6B48B130}"/>
              </a:ext>
            </a:extLst>
          </p:cNvPr>
          <p:cNvSpPr/>
          <p:nvPr/>
        </p:nvSpPr>
        <p:spPr>
          <a:xfrm>
            <a:off x="5801789" y="4023769"/>
            <a:ext cx="1812551" cy="1485000"/>
          </a:xfrm>
          <a:prstGeom prst="rect">
            <a:avLst/>
          </a:prstGeom>
          <a:solidFill>
            <a:sysClr val="window" lastClr="FFFFFF"/>
          </a:solidFill>
          <a:ln w="25400" cap="flat" cmpd="sng" algn="ctr">
            <a:solidFill>
              <a:srgbClr val="002060"/>
            </a:solidFill>
            <a:prstDash val="solid"/>
          </a:ln>
          <a:effectLst/>
        </p:spPr>
        <p:txBody>
          <a:bodyPr tIns="67500" bIns="675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050" b="0" i="0" u="none" strike="noStrike" kern="0" cap="none" spc="0" normalizeH="0" baseline="0" noProof="0" dirty="0">
                <a:ln>
                  <a:noFill/>
                </a:ln>
                <a:solidFill>
                  <a:srgbClr val="002060"/>
                </a:solidFill>
                <a:effectLst/>
                <a:uLnTx/>
                <a:uFillTx/>
                <a:latin typeface="Calibri"/>
                <a:ea typeface="+mn-ea"/>
                <a:cs typeface="mohammad bold art 1" pitchFamily="2" charset="-78"/>
              </a:rPr>
              <a:t>تنويع خيارات التمويل والمرونة في تلبية احتياجات زيادة رأس المال لتمويل النمو الحالي والمستقبلي </a:t>
            </a:r>
            <a:endParaRPr kumimoji="0" lang="en-ZA" sz="1050" b="0" i="0" u="none" strike="noStrike" kern="0" cap="none" spc="0" normalizeH="0" baseline="0" noProof="0" dirty="0">
              <a:ln>
                <a:noFill/>
              </a:ln>
              <a:solidFill>
                <a:srgbClr val="002060"/>
              </a:solidFill>
              <a:effectLst/>
              <a:uLnTx/>
              <a:uFillTx/>
              <a:latin typeface="Calibri"/>
              <a:ea typeface="+mn-ea"/>
              <a:cs typeface="mohammad bold art 1" pitchFamily="2" charset="-78"/>
            </a:endParaRPr>
          </a:p>
        </p:txBody>
      </p:sp>
      <p:pic>
        <p:nvPicPr>
          <p:cNvPr id="24" name="Picture 23">
            <a:extLst>
              <a:ext uri="{FF2B5EF4-FFF2-40B4-BE49-F238E27FC236}">
                <a16:creationId xmlns:a16="http://schemas.microsoft.com/office/drawing/2014/main" id="{65958815-3D07-4006-BF82-CAC9379AAEFC}"/>
              </a:ext>
            </a:extLst>
          </p:cNvPr>
          <p:cNvPicPr>
            <a:picLocks noChangeAspect="1"/>
          </p:cNvPicPr>
          <p:nvPr/>
        </p:nvPicPr>
        <p:blipFill>
          <a:blip r:embed="rId9"/>
          <a:stretch>
            <a:fillRect/>
          </a:stretch>
        </p:blipFill>
        <p:spPr>
          <a:xfrm>
            <a:off x="6355509" y="4054234"/>
            <a:ext cx="648457" cy="716972"/>
          </a:xfrm>
          <a:prstGeom prst="rect">
            <a:avLst/>
          </a:prstGeom>
        </p:spPr>
      </p:pic>
      <p:sp>
        <p:nvSpPr>
          <p:cNvPr id="25" name="NumberBall">
            <a:extLst>
              <a:ext uri="{FF2B5EF4-FFF2-40B4-BE49-F238E27FC236}">
                <a16:creationId xmlns:a16="http://schemas.microsoft.com/office/drawing/2014/main" id="{B116AAFB-BCAF-4432-B497-0EE6345C15FB}"/>
              </a:ext>
            </a:extLst>
          </p:cNvPr>
          <p:cNvSpPr>
            <a:spLocks noChangeArrowheads="1"/>
          </p:cNvSpPr>
          <p:nvPr/>
        </p:nvSpPr>
        <p:spPr bwMode="gray">
          <a:xfrm>
            <a:off x="5697722" y="3917875"/>
            <a:ext cx="231264" cy="221456"/>
          </a:xfrm>
          <a:prstGeom prst="ellipse">
            <a:avLst/>
          </a:prstGeom>
          <a:solidFill>
            <a:srgbClr val="1F497D"/>
          </a:solidFill>
          <a:ln w="38100" cap="flat" cmpd="sng" algn="ctr">
            <a:solidFill>
              <a:sysClr val="window" lastClr="FFFFFF"/>
            </a:solidFill>
            <a:prstDash val="solid"/>
            <a:headEnd/>
            <a:tailEnd/>
          </a:ln>
          <a:effectLst>
            <a:outerShdw blurRad="40000" dist="20000" dir="5400000" rotWithShape="0">
              <a:srgbClr val="000000">
                <a:alpha val="38000"/>
              </a:srgbClr>
            </a:outerShdw>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1200" b="1" i="0" u="none" strike="noStrike" kern="0" cap="none" spc="0" normalizeH="0" baseline="0" noProof="0" dirty="0">
                <a:ln>
                  <a:noFill/>
                </a:ln>
                <a:solidFill>
                  <a:srgbClr val="FFFFFF"/>
                </a:solidFill>
                <a:effectLst/>
                <a:uLnTx/>
                <a:uFillTx/>
                <a:latin typeface="Arial" pitchFamily="34" charset="0"/>
                <a:ea typeface="+mn-ea"/>
                <a:cs typeface="Arial" panose="020B0604020202020204" pitchFamily="34" charset="0"/>
              </a:rPr>
              <a:t>6</a:t>
            </a:r>
            <a:endParaRPr kumimoji="0" lang="en-US" sz="1200" b="1"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81012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مفهوم الإدراج وأنواعه</a:t>
            </a:r>
            <a:endParaRPr lang="en-GB" sz="3600" dirty="0">
              <a:solidFill>
                <a:srgbClr val="B39019"/>
              </a:solidFill>
            </a:endParaRPr>
          </a:p>
        </p:txBody>
      </p:sp>
      <p:pic>
        <p:nvPicPr>
          <p:cNvPr id="2" name="Picture 1">
            <a:extLst>
              <a:ext uri="{FF2B5EF4-FFF2-40B4-BE49-F238E27FC236}">
                <a16:creationId xmlns:a16="http://schemas.microsoft.com/office/drawing/2014/main" id="{F0F82421-B1F9-4CB1-8BFA-ABE46BA1C2B7}"/>
              </a:ext>
            </a:extLst>
          </p:cNvPr>
          <p:cNvPicPr>
            <a:picLocks noChangeAspect="1"/>
          </p:cNvPicPr>
          <p:nvPr/>
        </p:nvPicPr>
        <p:blipFill>
          <a:blip r:embed="rId4"/>
          <a:stretch>
            <a:fillRect/>
          </a:stretch>
        </p:blipFill>
        <p:spPr>
          <a:xfrm>
            <a:off x="1980843" y="2211354"/>
            <a:ext cx="8230313" cy="3686739"/>
          </a:xfrm>
          <a:prstGeom prst="rect">
            <a:avLst/>
          </a:prstGeom>
        </p:spPr>
      </p:pic>
      <p:pic>
        <p:nvPicPr>
          <p:cNvPr id="6" name="Picture 5">
            <a:extLst>
              <a:ext uri="{FF2B5EF4-FFF2-40B4-BE49-F238E27FC236}">
                <a16:creationId xmlns:a16="http://schemas.microsoft.com/office/drawing/2014/main" id="{9CACB78A-52F6-4C8E-BB4E-3800EA9EC879}"/>
              </a:ext>
            </a:extLst>
          </p:cNvPr>
          <p:cNvPicPr>
            <a:picLocks noChangeAspect="1"/>
          </p:cNvPicPr>
          <p:nvPr/>
        </p:nvPicPr>
        <p:blipFill>
          <a:blip r:embed="rId5"/>
          <a:stretch>
            <a:fillRect/>
          </a:stretch>
        </p:blipFill>
        <p:spPr>
          <a:xfrm>
            <a:off x="1609725" y="1931436"/>
            <a:ext cx="8972550" cy="4404049"/>
          </a:xfrm>
          <a:prstGeom prst="rect">
            <a:avLst/>
          </a:prstGeom>
        </p:spPr>
      </p:pic>
    </p:spTree>
    <p:extLst>
      <p:ext uri="{BB962C8B-B14F-4D97-AF65-F5344CB8AC3E}">
        <p14:creationId xmlns:p14="http://schemas.microsoft.com/office/powerpoint/2010/main" val="4186702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مقارنة شروط الادراج في الكويت بين السوق الأول والسوق الرئيسي</a:t>
            </a:r>
            <a:endParaRPr lang="en-GB" sz="3600" dirty="0">
              <a:solidFill>
                <a:srgbClr val="B39019"/>
              </a:solidFill>
            </a:endParaRPr>
          </a:p>
        </p:txBody>
      </p:sp>
      <p:graphicFrame>
        <p:nvGraphicFramePr>
          <p:cNvPr id="7" name="Table 6">
            <a:extLst>
              <a:ext uri="{FF2B5EF4-FFF2-40B4-BE49-F238E27FC236}">
                <a16:creationId xmlns:a16="http://schemas.microsoft.com/office/drawing/2014/main" id="{342EC6E9-DB0D-43E9-BEE6-36E78350B5DD}"/>
              </a:ext>
            </a:extLst>
          </p:cNvPr>
          <p:cNvGraphicFramePr>
            <a:graphicFrameLocks noGrp="1"/>
          </p:cNvGraphicFramePr>
          <p:nvPr>
            <p:extLst>
              <p:ext uri="{D42A27DB-BD31-4B8C-83A1-F6EECF244321}">
                <p14:modId xmlns:p14="http://schemas.microsoft.com/office/powerpoint/2010/main" val="148526978"/>
              </p:ext>
            </p:extLst>
          </p:nvPr>
        </p:nvGraphicFramePr>
        <p:xfrm>
          <a:off x="1725554" y="2026900"/>
          <a:ext cx="8136903" cy="4256532"/>
        </p:xfrm>
        <a:graphic>
          <a:graphicData uri="http://schemas.openxmlformats.org/drawingml/2006/table">
            <a:tbl>
              <a:tblPr firstRow="1" bandRow="1">
                <a:tableStyleId>{5C22544A-7EE6-4342-B048-85BDC9FD1C3A}</a:tableStyleId>
              </a:tblPr>
              <a:tblGrid>
                <a:gridCol w="2712301">
                  <a:extLst>
                    <a:ext uri="{9D8B030D-6E8A-4147-A177-3AD203B41FA5}">
                      <a16:colId xmlns:a16="http://schemas.microsoft.com/office/drawing/2014/main" val="2937037166"/>
                    </a:ext>
                  </a:extLst>
                </a:gridCol>
                <a:gridCol w="2712301">
                  <a:extLst>
                    <a:ext uri="{9D8B030D-6E8A-4147-A177-3AD203B41FA5}">
                      <a16:colId xmlns:a16="http://schemas.microsoft.com/office/drawing/2014/main" val="514770945"/>
                    </a:ext>
                  </a:extLst>
                </a:gridCol>
                <a:gridCol w="2712301">
                  <a:extLst>
                    <a:ext uri="{9D8B030D-6E8A-4147-A177-3AD203B41FA5}">
                      <a16:colId xmlns:a16="http://schemas.microsoft.com/office/drawing/2014/main" val="1340040353"/>
                    </a:ext>
                  </a:extLst>
                </a:gridCol>
              </a:tblGrid>
              <a:tr h="561499">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ar-KW" sz="1500" dirty="0">
                          <a:solidFill>
                            <a:schemeClr val="bg1"/>
                          </a:solidFill>
                          <a:cs typeface="mohammad bold art 1" pitchFamily="2" charset="-78"/>
                        </a:rPr>
                        <a:t>السوق الرئيسي</a:t>
                      </a:r>
                      <a:endParaRPr lang="en-US" sz="1500" dirty="0">
                        <a:solidFill>
                          <a:schemeClr val="bg1"/>
                        </a:solidFill>
                        <a:cs typeface="mohammad bold art 1" pitchFamily="2" charset="-78"/>
                      </a:endParaRPr>
                    </a:p>
                    <a:p>
                      <a:pPr algn="ctr">
                        <a:lnSpc>
                          <a:spcPct val="200000"/>
                        </a:lnSpc>
                      </a:pPr>
                      <a:endParaRPr lang="en-US" sz="1500" dirty="0">
                        <a:solidFill>
                          <a:schemeClr val="bg1"/>
                        </a:solidFill>
                        <a:cs typeface="mohammad bold art 1" pitchFamily="2" charset="-78"/>
                      </a:endParaRPr>
                    </a:p>
                  </a:txBody>
                  <a:tcPr marL="68580" marR="68580" marT="34290" marB="34290"/>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ar-KW" sz="1500" dirty="0">
                          <a:solidFill>
                            <a:schemeClr val="bg1"/>
                          </a:solidFill>
                          <a:cs typeface="mohammad bold art 1" pitchFamily="2" charset="-78"/>
                        </a:rPr>
                        <a:t>السوق الأول</a:t>
                      </a:r>
                      <a:endParaRPr lang="en-US" sz="1500" dirty="0">
                        <a:solidFill>
                          <a:schemeClr val="bg1"/>
                        </a:solidFill>
                        <a:cs typeface="mohammad bold art 1" pitchFamily="2" charset="-78"/>
                      </a:endParaRPr>
                    </a:p>
                  </a:txBody>
                  <a:tcPr marL="68580" marR="68580" marT="34290" marB="34290"/>
                </a:tc>
                <a:tc>
                  <a:txBody>
                    <a:bodyPr/>
                    <a:lstStyle/>
                    <a:p>
                      <a:pPr algn="ctr">
                        <a:lnSpc>
                          <a:spcPct val="200000"/>
                        </a:lnSpc>
                      </a:pPr>
                      <a:r>
                        <a:rPr lang="ar-KW" sz="1500" dirty="0">
                          <a:solidFill>
                            <a:schemeClr val="bg1"/>
                          </a:solidFill>
                          <a:cs typeface="mohammad bold art 1" pitchFamily="2" charset="-78"/>
                        </a:rPr>
                        <a:t>شروط</a:t>
                      </a:r>
                      <a:r>
                        <a:rPr lang="ar-KW" sz="1500" baseline="0" dirty="0">
                          <a:solidFill>
                            <a:schemeClr val="bg1"/>
                          </a:solidFill>
                          <a:cs typeface="mohammad bold art 1" pitchFamily="2" charset="-78"/>
                        </a:rPr>
                        <a:t> الإدراج</a:t>
                      </a:r>
                      <a:endParaRPr lang="en-US" sz="1500" dirty="0">
                        <a:solidFill>
                          <a:schemeClr val="bg1"/>
                        </a:solidFill>
                        <a:cs typeface="mohammad bold art 1" pitchFamily="2" charset="-78"/>
                      </a:endParaRPr>
                    </a:p>
                  </a:txBody>
                  <a:tcPr marL="68580" marR="68580" marT="34290" marB="34290"/>
                </a:tc>
                <a:extLst>
                  <a:ext uri="{0D108BD9-81ED-4DB2-BD59-A6C34878D82A}">
                    <a16:rowId xmlns:a16="http://schemas.microsoft.com/office/drawing/2014/main" val="2590448458"/>
                  </a:ext>
                </a:extLst>
              </a:tr>
              <a:tr h="15597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1500" kern="1200" dirty="0">
                        <a:solidFill>
                          <a:schemeClr val="tx2">
                            <a:lumMod val="75000"/>
                          </a:schemeClr>
                        </a:solidFill>
                        <a:latin typeface="+mn-lt"/>
                        <a:ea typeface="+mn-ea"/>
                        <a:cs typeface="mohammad bold art 1" pitchFamily="2"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KW" sz="1500" kern="1200" dirty="0">
                          <a:solidFill>
                            <a:schemeClr val="tx2">
                              <a:lumMod val="75000"/>
                            </a:schemeClr>
                          </a:solidFill>
                          <a:latin typeface="+mn-lt"/>
                          <a:ea typeface="+mn-ea"/>
                          <a:cs typeface="mohammad bold art 1" pitchFamily="2" charset="-78"/>
                        </a:rPr>
                        <a:t>القيمة</a:t>
                      </a:r>
                      <a:r>
                        <a:rPr lang="ar-KW" sz="1500" kern="1200" baseline="0" dirty="0">
                          <a:solidFill>
                            <a:schemeClr val="tx2">
                              <a:lumMod val="75000"/>
                            </a:schemeClr>
                          </a:solidFill>
                          <a:latin typeface="+mn-lt"/>
                          <a:ea typeface="+mn-ea"/>
                          <a:cs typeface="mohammad bold art 1" pitchFamily="2" charset="-78"/>
                        </a:rPr>
                        <a:t> العادلة للأسهم غير المملوكة للمسيطر أو المجموعة المسيطرة على الشركة تعادل مبلغ 15،000،000 مليون دينار كويتي على الأقل.</a:t>
                      </a:r>
                      <a:endParaRPr lang="ar-KW" sz="1500" kern="1200" dirty="0">
                        <a:solidFill>
                          <a:schemeClr val="tx2">
                            <a:lumMod val="75000"/>
                          </a:schemeClr>
                        </a:solidFill>
                        <a:latin typeface="+mn-lt"/>
                        <a:ea typeface="+mn-ea"/>
                        <a:cs typeface="mohammad bold art 1" pitchFamily="2" charset="-78"/>
                      </a:endParaRPr>
                    </a:p>
                    <a:p>
                      <a:pPr algn="ctr"/>
                      <a:endParaRPr lang="en-US" sz="1500" dirty="0">
                        <a:solidFill>
                          <a:schemeClr val="tx2">
                            <a:lumMod val="75000"/>
                          </a:schemeClr>
                        </a:solidFill>
                        <a:cs typeface="mohammad bold art 1" pitchFamily="2" charset="-7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1500" kern="1200" dirty="0">
                        <a:solidFill>
                          <a:schemeClr val="tx2">
                            <a:lumMod val="75000"/>
                          </a:schemeClr>
                        </a:solidFill>
                        <a:latin typeface="+mn-lt"/>
                        <a:ea typeface="+mn-ea"/>
                        <a:cs typeface="mohammad bold art 1" pitchFamily="2"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KW" sz="1500" kern="1200" dirty="0">
                          <a:solidFill>
                            <a:schemeClr val="tx2">
                              <a:lumMod val="75000"/>
                            </a:schemeClr>
                          </a:solidFill>
                          <a:latin typeface="+mn-lt"/>
                          <a:ea typeface="+mn-ea"/>
                          <a:cs typeface="mohammad bold art 1" pitchFamily="2" charset="-78"/>
                        </a:rPr>
                        <a:t>القيمة</a:t>
                      </a:r>
                      <a:r>
                        <a:rPr lang="ar-KW" sz="1500" kern="1200" baseline="0" dirty="0">
                          <a:solidFill>
                            <a:schemeClr val="tx2">
                              <a:lumMod val="75000"/>
                            </a:schemeClr>
                          </a:solidFill>
                          <a:latin typeface="+mn-lt"/>
                          <a:ea typeface="+mn-ea"/>
                          <a:cs typeface="mohammad bold art 1" pitchFamily="2" charset="-78"/>
                        </a:rPr>
                        <a:t> العادلة للأسهم غير المملوكة للمسيطر أو المجموعة المسيطرة على الشركة تعادل مبلغ 45،000,000 مليون دينار كويتي على الأقل.</a:t>
                      </a:r>
                      <a:endParaRPr lang="ar-KW" sz="1500" kern="1200" dirty="0">
                        <a:solidFill>
                          <a:schemeClr val="tx2">
                            <a:lumMod val="75000"/>
                          </a:schemeClr>
                        </a:solidFill>
                        <a:latin typeface="+mn-lt"/>
                        <a:ea typeface="+mn-ea"/>
                        <a:cs typeface="mohammad bold art 1" pitchFamily="2" charset="-78"/>
                      </a:endParaRPr>
                    </a:p>
                    <a:p>
                      <a:pPr algn="ctr"/>
                      <a:endParaRPr lang="en-US" sz="1500" dirty="0">
                        <a:solidFill>
                          <a:schemeClr val="tx2">
                            <a:lumMod val="75000"/>
                          </a:schemeClr>
                        </a:solidFill>
                        <a:cs typeface="mohammad bold art 1" pitchFamily="2" charset="-78"/>
                      </a:endParaRPr>
                    </a:p>
                  </a:txBody>
                  <a:tcPr marL="68580" marR="68580" marT="34290" marB="34290" anchor="ctr"/>
                </a:tc>
                <a:tc>
                  <a:txBody>
                    <a:bodyPr/>
                    <a:lstStyle/>
                    <a:p>
                      <a:pPr algn="ctr"/>
                      <a:r>
                        <a:rPr lang="ar-KW" sz="1500" b="1" dirty="0">
                          <a:solidFill>
                            <a:schemeClr val="tx2">
                              <a:lumMod val="75000"/>
                            </a:schemeClr>
                          </a:solidFill>
                          <a:cs typeface="mohammad bold art 1" pitchFamily="2" charset="-78"/>
                        </a:rPr>
                        <a:t>أساس</a:t>
                      </a:r>
                      <a:r>
                        <a:rPr lang="ar-KW" sz="1500" b="1" baseline="0" dirty="0">
                          <a:solidFill>
                            <a:schemeClr val="tx2">
                              <a:lumMod val="75000"/>
                            </a:schemeClr>
                          </a:solidFill>
                          <a:cs typeface="mohammad bold art 1" pitchFamily="2" charset="-78"/>
                        </a:rPr>
                        <a:t> التصنيف</a:t>
                      </a:r>
                      <a:endParaRPr lang="en-US" sz="1500" b="1" dirty="0">
                        <a:solidFill>
                          <a:schemeClr val="tx2">
                            <a:lumMod val="75000"/>
                          </a:schemeClr>
                        </a:solidFill>
                        <a:cs typeface="mohammad bold art 1" pitchFamily="2" charset="-78"/>
                      </a:endParaRPr>
                    </a:p>
                  </a:txBody>
                  <a:tcPr marL="68580" marR="68580" marT="34290" marB="34290" anchor="ctr"/>
                </a:tc>
                <a:extLst>
                  <a:ext uri="{0D108BD9-81ED-4DB2-BD59-A6C34878D82A}">
                    <a16:rowId xmlns:a16="http://schemas.microsoft.com/office/drawing/2014/main" val="4028151854"/>
                  </a:ext>
                </a:extLst>
              </a:tr>
              <a:tr h="8110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ar-KW" sz="1500" dirty="0">
                        <a:solidFill>
                          <a:schemeClr val="accent1">
                            <a:lumMod val="50000"/>
                          </a:schemeClr>
                        </a:solidFill>
                        <a:cs typeface="mohammad bold art 1" pitchFamily="2"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KW" sz="1500" dirty="0">
                          <a:solidFill>
                            <a:schemeClr val="accent1">
                              <a:lumMod val="50000"/>
                            </a:schemeClr>
                          </a:solidFill>
                          <a:cs typeface="mohammad bold art 1" pitchFamily="2" charset="-78"/>
                        </a:rPr>
                        <a:t>450 مساهم يمتلك كل منهم أسهم لا تقل قيمتها عن 5،000 دينار كويتي. أو 225 مساهم يمتلك كل منهم أسهم لا تقل قيمتها عن 10،000 دينار كويتي.</a:t>
                      </a:r>
                      <a:endParaRPr lang="ar-KW" sz="1500" baseline="0" dirty="0">
                        <a:solidFill>
                          <a:schemeClr val="accent1">
                            <a:lumMod val="50000"/>
                          </a:schemeClr>
                        </a:solidFill>
                        <a:cs typeface="mohammad bold art 1" pitchFamily="2" charset="-78"/>
                      </a:endParaRPr>
                    </a:p>
                    <a:p>
                      <a:pPr algn="ctr"/>
                      <a:endParaRPr lang="en-US" sz="1500" dirty="0">
                        <a:solidFill>
                          <a:schemeClr val="tx2">
                            <a:lumMod val="75000"/>
                          </a:schemeClr>
                        </a:solidFill>
                        <a:cs typeface="mohammad bold art 1" pitchFamily="2" charset="-7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1500" baseline="0" dirty="0">
                          <a:solidFill>
                            <a:schemeClr val="tx2">
                              <a:lumMod val="75000"/>
                            </a:schemeClr>
                          </a:solidFill>
                          <a:cs typeface="mohammad bold art 1" pitchFamily="2" charset="-78"/>
                        </a:rPr>
                        <a:t>450 مساهم يمتلك كل منهم أسهم لا تقل قيمتها عن 10،000 دينار كويتي.</a:t>
                      </a:r>
                    </a:p>
                    <a:p>
                      <a:pPr algn="ctr"/>
                      <a:endParaRPr lang="en-US" sz="1500" u="none" dirty="0">
                        <a:solidFill>
                          <a:schemeClr val="tx2">
                            <a:lumMod val="75000"/>
                          </a:schemeClr>
                        </a:solidFill>
                        <a:cs typeface="mohammad bold art 1" pitchFamily="2" charset="-7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1500" b="1" kern="1200" dirty="0">
                          <a:solidFill>
                            <a:schemeClr val="tx2">
                              <a:lumMod val="75000"/>
                            </a:schemeClr>
                          </a:solidFill>
                          <a:latin typeface="+mn-lt"/>
                          <a:ea typeface="+mn-ea"/>
                          <a:cs typeface="mohammad bold art 1" pitchFamily="2" charset="-78"/>
                        </a:rPr>
                        <a:t>عدد مساهمين</a:t>
                      </a:r>
                      <a:r>
                        <a:rPr lang="ar-KW" sz="1500" b="1" kern="1200" baseline="0" dirty="0">
                          <a:solidFill>
                            <a:schemeClr val="tx2">
                              <a:lumMod val="75000"/>
                            </a:schemeClr>
                          </a:solidFill>
                          <a:latin typeface="+mn-lt"/>
                          <a:ea typeface="+mn-ea"/>
                          <a:cs typeface="mohammad bold art 1" pitchFamily="2" charset="-78"/>
                        </a:rPr>
                        <a:t> الشركة </a:t>
                      </a:r>
                      <a:endParaRPr lang="en-US" sz="1500" b="1" kern="1200" dirty="0">
                        <a:solidFill>
                          <a:schemeClr val="tx2">
                            <a:lumMod val="75000"/>
                          </a:schemeClr>
                        </a:solidFill>
                        <a:latin typeface="+mn-lt"/>
                        <a:ea typeface="+mn-ea"/>
                        <a:cs typeface="mohammad bold art 1" pitchFamily="2" charset="-78"/>
                      </a:endParaRPr>
                    </a:p>
                    <a:p>
                      <a:pPr algn="ctr"/>
                      <a:endParaRPr lang="en-US" sz="1500" b="1" dirty="0">
                        <a:solidFill>
                          <a:schemeClr val="tx2">
                            <a:lumMod val="75000"/>
                          </a:schemeClr>
                        </a:solidFill>
                        <a:cs typeface="mohammad bold art 1" pitchFamily="2" charset="-78"/>
                      </a:endParaRPr>
                    </a:p>
                  </a:txBody>
                  <a:tcPr marL="68580" marR="68580" marT="34290" marB="34290" anchor="ctr"/>
                </a:tc>
                <a:extLst>
                  <a:ext uri="{0D108BD9-81ED-4DB2-BD59-A6C34878D82A}">
                    <a16:rowId xmlns:a16="http://schemas.microsoft.com/office/drawing/2014/main" val="2213294048"/>
                  </a:ext>
                </a:extLst>
              </a:tr>
            </a:tbl>
          </a:graphicData>
        </a:graphic>
      </p:graphicFrame>
    </p:spTree>
    <p:extLst>
      <p:ext uri="{BB962C8B-B14F-4D97-AF65-F5344CB8AC3E}">
        <p14:creationId xmlns:p14="http://schemas.microsoft.com/office/powerpoint/2010/main" val="2442452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1486</TotalTime>
  <Words>1361</Words>
  <Application>Microsoft Office PowerPoint</Application>
  <PresentationFormat>Widescreen</PresentationFormat>
  <Paragraphs>355</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mohammad bold art 1</vt:lpstr>
      <vt:lpstr>Sakkal Majalla</vt:lpstr>
      <vt:lpstr>Simplified Arabic</vt:lpstr>
      <vt:lpstr>Verdana</vt:lpstr>
      <vt:lpstr>Wingdings</vt:lpstr>
      <vt:lpstr>Office Theme</vt:lpstr>
      <vt:lpstr>PowerPoint Presentation</vt:lpstr>
      <vt:lpstr>جدول المحتويات</vt:lpstr>
      <vt:lpstr>نبذة عن إدارة تنظيم الأسواق الورشة</vt:lpstr>
      <vt:lpstr>نبذة عن إدارة تنظيم الأسواق - تابع</vt:lpstr>
      <vt:lpstr>جدول المحتويات</vt:lpstr>
      <vt:lpstr>اختصاصات دائرة الإدراج والمنتجات</vt:lpstr>
      <vt:lpstr>فوائد الإدراج</vt:lpstr>
      <vt:lpstr>مفهوم الإدراج وأنواعه</vt:lpstr>
      <vt:lpstr>مقارنة شروط الادراج في الكويت بين السوق الأول والسوق الرئيسي</vt:lpstr>
      <vt:lpstr>تقسيم السوق</vt:lpstr>
      <vt:lpstr>قواعد الادراج</vt:lpstr>
      <vt:lpstr> تقسيم مهام الادراج</vt:lpstr>
      <vt:lpstr>اختصاصات دائرة الادراج والمنتجات</vt:lpstr>
      <vt:lpstr>اختصاصات دائرة الادراج والمنتجات</vt:lpstr>
      <vt:lpstr>إنجازات دائرة الإدراج والمنتجات - تابع</vt:lpstr>
      <vt:lpstr>إنجازات دائرة الإدراج والمنتجات - تابع</vt:lpstr>
      <vt:lpstr>المشاريع الخاصة بدائرة الإدراج والمنتجات</vt:lpstr>
      <vt:lpstr>جدول المحتويات</vt:lpstr>
      <vt:lpstr>اختصاصات دائرة الادراج والمنتجات</vt:lpstr>
      <vt:lpstr>شــكــراً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Ohoud Alajmi</cp:lastModifiedBy>
  <cp:revision>76</cp:revision>
  <dcterms:created xsi:type="dcterms:W3CDTF">2019-01-07T08:24:41Z</dcterms:created>
  <dcterms:modified xsi:type="dcterms:W3CDTF">2022-12-04T10:00:18Z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